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Gabriel Sans Condensed" panose="020B0604020202020204" charset="0"/>
      <p:regular r:id="rId11"/>
    </p:embeddedFont>
    <p:embeddedFont>
      <p:font typeface="Gabriel Sans Condensed Bold" panose="020B0604020202020204" charset="0"/>
      <p:regular r:id="rId12"/>
    </p:embeddedFont>
    <p:embeddedFont>
      <p:font typeface="Open Sans Condensed Bold" panose="020B0604020202020204" charset="0"/>
      <p:regular r:id="rId13"/>
    </p:embeddedFont>
    <p:embeddedFont>
      <p:font typeface="Open Sans Condensed Ultra-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39E"/>
    <a:srgbClr val="22445A"/>
    <a:srgbClr val="FCFA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svg"/><Relationship Id="rId7" Type="http://schemas.openxmlformats.org/officeDocument/2006/relationships/image" Target="../media/image8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3" Type="http://schemas.openxmlformats.org/officeDocument/2006/relationships/image" Target="../media/image3.sv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5.svg"/><Relationship Id="rId10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svg"/><Relationship Id="rId7" Type="http://schemas.openxmlformats.org/officeDocument/2006/relationships/image" Target="../media/image8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3" Type="http://schemas.openxmlformats.org/officeDocument/2006/relationships/image" Target="../media/image3.sv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5.svg"/><Relationship Id="rId10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2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4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739497"/>
            <a:ext cx="6401752" cy="7547609"/>
          </a:xfrm>
          <a:custGeom>
            <a:avLst/>
            <a:gdLst/>
            <a:ahLst/>
            <a:cxnLst/>
            <a:rect l="l" t="t" r="r" b="b"/>
            <a:pathLst>
              <a:path w="6401752" h="7547609">
                <a:moveTo>
                  <a:pt x="0" y="0"/>
                </a:moveTo>
                <a:lnTo>
                  <a:pt x="6401752" y="0"/>
                </a:lnTo>
                <a:lnTo>
                  <a:pt x="6401752" y="7547609"/>
                </a:lnTo>
                <a:lnTo>
                  <a:pt x="0" y="75476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l="-42039" t="-6987" r="-51286" b="-2465"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3091214" y="7179147"/>
            <a:ext cx="3997496" cy="0"/>
          </a:xfrm>
          <a:prstGeom prst="line">
            <a:avLst/>
          </a:prstGeom>
          <a:ln w="285750" cap="flat">
            <a:solidFill>
              <a:srgbClr val="FCD39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 rot="-5400000">
            <a:off x="16149841" y="10025797"/>
            <a:ext cx="1534994" cy="683924"/>
          </a:xfrm>
          <a:custGeom>
            <a:avLst/>
            <a:gdLst/>
            <a:ahLst/>
            <a:cxnLst/>
            <a:rect l="l" t="t" r="r" b="b"/>
            <a:pathLst>
              <a:path w="1534994" h="683924">
                <a:moveTo>
                  <a:pt x="0" y="0"/>
                </a:moveTo>
                <a:lnTo>
                  <a:pt x="1534994" y="0"/>
                </a:lnTo>
                <a:lnTo>
                  <a:pt x="1534994" y="683924"/>
                </a:lnTo>
                <a:lnTo>
                  <a:pt x="0" y="6839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1995" t="-38306" r="-235932" b="-37699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575376" y="8916338"/>
            <a:ext cx="683924" cy="683924"/>
          </a:xfrm>
          <a:custGeom>
            <a:avLst/>
            <a:gdLst/>
            <a:ahLst/>
            <a:cxnLst/>
            <a:rect l="l" t="t" r="r" b="b"/>
            <a:pathLst>
              <a:path w="683924" h="683924">
                <a:moveTo>
                  <a:pt x="0" y="0"/>
                </a:moveTo>
                <a:lnTo>
                  <a:pt x="683924" y="0"/>
                </a:lnTo>
                <a:lnTo>
                  <a:pt x="683924" y="683924"/>
                </a:lnTo>
                <a:lnTo>
                  <a:pt x="0" y="6839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38200" y="625676"/>
            <a:ext cx="689072" cy="710797"/>
          </a:xfrm>
          <a:custGeom>
            <a:avLst/>
            <a:gdLst/>
            <a:ahLst/>
            <a:cxnLst/>
            <a:rect l="l" t="t" r="r" b="b"/>
            <a:pathLst>
              <a:path w="689072" h="710797">
                <a:moveTo>
                  <a:pt x="0" y="0"/>
                </a:moveTo>
                <a:lnTo>
                  <a:pt x="689072" y="0"/>
                </a:lnTo>
                <a:lnTo>
                  <a:pt x="689072" y="710796"/>
                </a:lnTo>
                <a:lnTo>
                  <a:pt x="0" y="71079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688728" y="3277487"/>
            <a:ext cx="11777583" cy="2416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753"/>
              </a:lnSpc>
            </a:pPr>
            <a:r>
              <a:rPr lang="en-US" sz="14109" b="1" dirty="0">
                <a:solidFill>
                  <a:srgbClr val="FFFFFE"/>
                </a:solidFill>
                <a:latin typeface="Open Sans Condensed Bold"/>
                <a:ea typeface="Open Sans Condensed Bold"/>
                <a:cs typeface="Open Sans Condensed Bold"/>
                <a:sym typeface="Open Sans Condensed Bold"/>
              </a:rPr>
              <a:t>KONSEP DASAR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91214" y="5351376"/>
            <a:ext cx="13424663" cy="1388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316"/>
              </a:lnSpc>
            </a:pPr>
            <a:r>
              <a:rPr lang="en-US" sz="8082" b="1">
                <a:solidFill>
                  <a:srgbClr val="FCD39E"/>
                </a:solidFill>
                <a:latin typeface="Open Sans Condensed Bold"/>
                <a:ea typeface="Open Sans Condensed Bold"/>
                <a:cs typeface="Open Sans Condensed Bold"/>
                <a:sym typeface="Open Sans Condensed Bold"/>
              </a:rPr>
              <a:t>KURIKULUM DAN PEMBELAJARAN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575376" y="9068887"/>
            <a:ext cx="683924" cy="360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4"/>
              </a:lnSpc>
            </a:pPr>
            <a:r>
              <a:rPr lang="en-US" sz="1903" b="1">
                <a:solidFill>
                  <a:srgbClr val="343434"/>
                </a:solidFill>
                <a:latin typeface="Gabriel Sans Condensed Bold"/>
                <a:ea typeface="Gabriel Sans Condensed Bold"/>
                <a:cs typeface="Gabriel Sans Condensed Bold"/>
                <a:sym typeface="Gabriel Sans Condensed Bold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09318" y="754380"/>
            <a:ext cx="3380644" cy="453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400" dirty="0">
                <a:solidFill>
                  <a:srgbClr val="FFFFFE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Universitas An Nasher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290056" y="754380"/>
            <a:ext cx="3969244" cy="453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60"/>
              </a:lnSpc>
            </a:pPr>
            <a:r>
              <a:rPr lang="en-US" sz="2400" b="1">
                <a:solidFill>
                  <a:srgbClr val="FFFFFE"/>
                </a:solidFill>
                <a:latin typeface="Gabriel Sans Condensed Bold"/>
                <a:ea typeface="Gabriel Sans Condensed Bold"/>
                <a:cs typeface="Gabriel Sans Condensed Bold"/>
                <a:sym typeface="Gabriel Sans Condensed Bold"/>
              </a:rPr>
              <a:t>Oleh: Fahmi RIzqi Nashrullah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6149841" y="10025797"/>
            <a:ext cx="1534994" cy="683924"/>
          </a:xfrm>
          <a:custGeom>
            <a:avLst/>
            <a:gdLst/>
            <a:ahLst/>
            <a:cxnLst/>
            <a:rect l="l" t="t" r="r" b="b"/>
            <a:pathLst>
              <a:path w="1534994" h="683924">
                <a:moveTo>
                  <a:pt x="0" y="0"/>
                </a:moveTo>
                <a:lnTo>
                  <a:pt x="1534994" y="0"/>
                </a:lnTo>
                <a:lnTo>
                  <a:pt x="1534994" y="683924"/>
                </a:lnTo>
                <a:lnTo>
                  <a:pt x="0" y="6839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41995" t="-38306" r="-235932" b="-3769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575376" y="8916338"/>
            <a:ext cx="683924" cy="683924"/>
          </a:xfrm>
          <a:custGeom>
            <a:avLst/>
            <a:gdLst/>
            <a:ahLst/>
            <a:cxnLst/>
            <a:rect l="l" t="t" r="r" b="b"/>
            <a:pathLst>
              <a:path w="683924" h="683924">
                <a:moveTo>
                  <a:pt x="0" y="0"/>
                </a:moveTo>
                <a:lnTo>
                  <a:pt x="683924" y="0"/>
                </a:lnTo>
                <a:lnTo>
                  <a:pt x="683924" y="683924"/>
                </a:lnTo>
                <a:lnTo>
                  <a:pt x="0" y="6839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569172" y="1234456"/>
            <a:ext cx="11149655" cy="1160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9"/>
              </a:lnSpc>
            </a:pPr>
            <a:r>
              <a:rPr lang="en-US" sz="6799" b="1">
                <a:solidFill>
                  <a:srgbClr val="22445A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Konsep Dasar Kurikulum</a:t>
            </a:r>
          </a:p>
        </p:txBody>
      </p:sp>
      <p:sp>
        <p:nvSpPr>
          <p:cNvPr id="5" name="AutoShape 5"/>
          <p:cNvSpPr/>
          <p:nvPr/>
        </p:nvSpPr>
        <p:spPr>
          <a:xfrm>
            <a:off x="6733645" y="2583848"/>
            <a:ext cx="1226015" cy="0"/>
          </a:xfrm>
          <a:prstGeom prst="line">
            <a:avLst/>
          </a:prstGeom>
          <a:ln w="57150" cap="flat">
            <a:solidFill>
              <a:srgbClr val="FCD39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>
            <a:off x="16575376" y="9068887"/>
            <a:ext cx="683924" cy="360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4"/>
              </a:lnSpc>
            </a:pPr>
            <a:r>
              <a:rPr lang="en-US" sz="1903" b="1">
                <a:solidFill>
                  <a:srgbClr val="343434"/>
                </a:solidFill>
                <a:latin typeface="Gabriel Sans Condensed Bold"/>
                <a:ea typeface="Gabriel Sans Condensed Bold"/>
                <a:cs typeface="Gabriel Sans Condensed Bold"/>
                <a:sym typeface="Gabriel Sans Condensed Bold"/>
              </a:rPr>
              <a:t>02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185852" y="3454953"/>
            <a:ext cx="7716600" cy="3214202"/>
            <a:chOff x="0" y="0"/>
            <a:chExt cx="2032355" cy="84653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32355" cy="846539"/>
            </a:xfrm>
            <a:custGeom>
              <a:avLst/>
              <a:gdLst/>
              <a:ahLst/>
              <a:cxnLst/>
              <a:rect l="l" t="t" r="r" b="b"/>
              <a:pathLst>
                <a:path w="2032355" h="846539">
                  <a:moveTo>
                    <a:pt x="36118" y="0"/>
                  </a:moveTo>
                  <a:lnTo>
                    <a:pt x="1996237" y="0"/>
                  </a:lnTo>
                  <a:cubicBezTo>
                    <a:pt x="2016185" y="0"/>
                    <a:pt x="2032355" y="16171"/>
                    <a:pt x="2032355" y="36118"/>
                  </a:cubicBezTo>
                  <a:lnTo>
                    <a:pt x="2032355" y="810421"/>
                  </a:lnTo>
                  <a:cubicBezTo>
                    <a:pt x="2032355" y="830368"/>
                    <a:pt x="2016185" y="846539"/>
                    <a:pt x="1996237" y="846539"/>
                  </a:cubicBezTo>
                  <a:lnTo>
                    <a:pt x="36118" y="846539"/>
                  </a:lnTo>
                  <a:cubicBezTo>
                    <a:pt x="26539" y="846539"/>
                    <a:pt x="17352" y="842734"/>
                    <a:pt x="10579" y="835960"/>
                  </a:cubicBezTo>
                  <a:cubicBezTo>
                    <a:pt x="3805" y="829187"/>
                    <a:pt x="0" y="820000"/>
                    <a:pt x="0" y="810421"/>
                  </a:cubicBezTo>
                  <a:lnTo>
                    <a:pt x="0" y="36118"/>
                  </a:lnTo>
                  <a:cubicBezTo>
                    <a:pt x="0" y="16171"/>
                    <a:pt x="16171" y="0"/>
                    <a:pt x="36118" y="0"/>
                  </a:cubicBezTo>
                  <a:close/>
                </a:path>
              </a:pathLst>
            </a:custGeom>
            <a:solidFill>
              <a:srgbClr val="22445A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2032355" cy="9322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662834" y="4220676"/>
            <a:ext cx="6762636" cy="215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spc="27">
                <a:solidFill>
                  <a:srgbClr val="FFFFFE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seperangkat rencana dan pengaturan mengenai tujuan, isi, dan bahan pelajaran serta cara yang digunakan sebagai pedoman penyelenggara kegiatan belajar mengajar untuk mencapai tujuan pendidikan tertentu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76414" y="3801576"/>
            <a:ext cx="5717958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spc="27">
                <a:solidFill>
                  <a:srgbClr val="FCD39E"/>
                </a:solidFill>
                <a:latin typeface="Gabriel Sans Condensed Bold"/>
                <a:ea typeface="Gabriel Sans Condensed Bold"/>
                <a:cs typeface="Gabriel Sans Condensed Bold"/>
                <a:sym typeface="Gabriel Sans Condensed Bold"/>
              </a:rPr>
              <a:t>MENURUT UU NO. 20 TAHUN 2003: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385548" y="4277826"/>
            <a:ext cx="7716600" cy="3214202"/>
            <a:chOff x="0" y="0"/>
            <a:chExt cx="2032355" cy="84653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32355" cy="846539"/>
            </a:xfrm>
            <a:custGeom>
              <a:avLst/>
              <a:gdLst/>
              <a:ahLst/>
              <a:cxnLst/>
              <a:rect l="l" t="t" r="r" b="b"/>
              <a:pathLst>
                <a:path w="2032355" h="846539">
                  <a:moveTo>
                    <a:pt x="36118" y="0"/>
                  </a:moveTo>
                  <a:lnTo>
                    <a:pt x="1996237" y="0"/>
                  </a:lnTo>
                  <a:cubicBezTo>
                    <a:pt x="2016185" y="0"/>
                    <a:pt x="2032355" y="16171"/>
                    <a:pt x="2032355" y="36118"/>
                  </a:cubicBezTo>
                  <a:lnTo>
                    <a:pt x="2032355" y="810421"/>
                  </a:lnTo>
                  <a:cubicBezTo>
                    <a:pt x="2032355" y="830368"/>
                    <a:pt x="2016185" y="846539"/>
                    <a:pt x="1996237" y="846539"/>
                  </a:cubicBezTo>
                  <a:lnTo>
                    <a:pt x="36118" y="846539"/>
                  </a:lnTo>
                  <a:cubicBezTo>
                    <a:pt x="26539" y="846539"/>
                    <a:pt x="17352" y="842734"/>
                    <a:pt x="10579" y="835960"/>
                  </a:cubicBezTo>
                  <a:cubicBezTo>
                    <a:pt x="3805" y="829187"/>
                    <a:pt x="0" y="820000"/>
                    <a:pt x="0" y="810421"/>
                  </a:cubicBezTo>
                  <a:lnTo>
                    <a:pt x="0" y="36118"/>
                  </a:lnTo>
                  <a:cubicBezTo>
                    <a:pt x="0" y="16171"/>
                    <a:pt x="16171" y="0"/>
                    <a:pt x="36118" y="0"/>
                  </a:cubicBezTo>
                  <a:close/>
                </a:path>
              </a:pathLst>
            </a:custGeom>
            <a:solidFill>
              <a:srgbClr val="22445A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2032355" cy="9322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567703" y="5268426"/>
            <a:ext cx="7007673" cy="257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359"/>
              </a:lnSpc>
              <a:buFont typeface="Arial"/>
              <a:buChar char="•"/>
            </a:pPr>
            <a:r>
              <a:rPr lang="en-US" sz="2799" spc="27">
                <a:solidFill>
                  <a:srgbClr val="FFFFFE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Bersifat sistematis dan terencana</a:t>
            </a:r>
          </a:p>
          <a:p>
            <a:pPr marL="604519" lvl="1" indent="-302260" algn="l">
              <a:lnSpc>
                <a:spcPts val="3359"/>
              </a:lnSpc>
              <a:buFont typeface="Arial"/>
              <a:buChar char="•"/>
            </a:pPr>
            <a:r>
              <a:rPr lang="en-US" sz="2799" spc="27">
                <a:solidFill>
                  <a:srgbClr val="FFFFFE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Menjadi fondasi utama pendidikan</a:t>
            </a:r>
          </a:p>
          <a:p>
            <a:pPr marL="604519" lvl="1" indent="-302260" algn="l">
              <a:lnSpc>
                <a:spcPts val="3359"/>
              </a:lnSpc>
              <a:buFont typeface="Arial"/>
              <a:buChar char="•"/>
            </a:pPr>
            <a:r>
              <a:rPr lang="en-US" sz="2799" spc="27">
                <a:solidFill>
                  <a:srgbClr val="FFFFFE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Mengarahkan seluruh aktivitas pembelajaran</a:t>
            </a:r>
          </a:p>
          <a:p>
            <a:pPr algn="l">
              <a:lnSpc>
                <a:spcPts val="3359"/>
              </a:lnSpc>
            </a:pPr>
            <a:endParaRPr lang="en-US" sz="2799" spc="27">
              <a:solidFill>
                <a:srgbClr val="FFFFFE"/>
              </a:solidFill>
              <a:latin typeface="Gabriel Sans Condensed"/>
              <a:ea typeface="Gabriel Sans Condensed"/>
              <a:cs typeface="Gabriel Sans Condensed"/>
              <a:sym typeface="Gabriel Sans Condensed"/>
            </a:endParaRPr>
          </a:p>
          <a:p>
            <a:pPr algn="l">
              <a:lnSpc>
                <a:spcPts val="3359"/>
              </a:lnSpc>
            </a:pPr>
            <a:endParaRPr lang="en-US" sz="2799" spc="27">
              <a:solidFill>
                <a:srgbClr val="FFFFFE"/>
              </a:solidFill>
              <a:latin typeface="Gabriel Sans Condensed"/>
              <a:ea typeface="Gabriel Sans Condensed"/>
              <a:cs typeface="Gabriel Sans Condensed"/>
              <a:sym typeface="Gabriel Sans Condense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976110" y="4361798"/>
            <a:ext cx="6599266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spc="27">
                <a:solidFill>
                  <a:srgbClr val="FCD39E"/>
                </a:solidFill>
                <a:latin typeface="Gabriel Sans Condensed Bold"/>
                <a:ea typeface="Gabriel Sans Condensed Bold"/>
                <a:cs typeface="Gabriel Sans Condensed Bold"/>
                <a:sym typeface="Gabriel Sans Condensed Bold"/>
              </a:rPr>
              <a:t>DALAM BUKU SYAFEI (2025) DIJELASKAN BAHWA KURIKULUM: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385548" y="3454953"/>
            <a:ext cx="9621251" cy="509278"/>
            <a:chOff x="0" y="0"/>
            <a:chExt cx="2533992" cy="13413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533992" cy="134131"/>
            </a:xfrm>
            <a:custGeom>
              <a:avLst/>
              <a:gdLst/>
              <a:ahLst/>
              <a:cxnLst/>
              <a:rect l="l" t="t" r="r" b="b"/>
              <a:pathLst>
                <a:path w="2533992" h="134131">
                  <a:moveTo>
                    <a:pt x="0" y="0"/>
                  </a:moveTo>
                  <a:lnTo>
                    <a:pt x="2533992" y="0"/>
                  </a:lnTo>
                  <a:lnTo>
                    <a:pt x="2533992" y="134131"/>
                  </a:lnTo>
                  <a:lnTo>
                    <a:pt x="0" y="134131"/>
                  </a:lnTo>
                  <a:close/>
                </a:path>
              </a:pathLst>
            </a:custGeom>
            <a:solidFill>
              <a:srgbClr val="58969C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85725"/>
              <a:ext cx="2533992" cy="2198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718799" y="6982751"/>
            <a:ext cx="9621251" cy="509278"/>
            <a:chOff x="0" y="0"/>
            <a:chExt cx="2533992" cy="13413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533992" cy="134131"/>
            </a:xfrm>
            <a:custGeom>
              <a:avLst/>
              <a:gdLst/>
              <a:ahLst/>
              <a:cxnLst/>
              <a:rect l="l" t="t" r="r" b="b"/>
              <a:pathLst>
                <a:path w="2533992" h="134131">
                  <a:moveTo>
                    <a:pt x="0" y="0"/>
                  </a:moveTo>
                  <a:lnTo>
                    <a:pt x="2533992" y="0"/>
                  </a:lnTo>
                  <a:lnTo>
                    <a:pt x="2533992" y="134131"/>
                  </a:lnTo>
                  <a:lnTo>
                    <a:pt x="0" y="134131"/>
                  </a:lnTo>
                  <a:close/>
                </a:path>
              </a:pathLst>
            </a:custGeom>
            <a:solidFill>
              <a:srgbClr val="58969C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85725"/>
              <a:ext cx="2533992" cy="2198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6149841" y="10025797"/>
            <a:ext cx="1534994" cy="683924"/>
          </a:xfrm>
          <a:custGeom>
            <a:avLst/>
            <a:gdLst/>
            <a:ahLst/>
            <a:cxnLst/>
            <a:rect l="l" t="t" r="r" b="b"/>
            <a:pathLst>
              <a:path w="1534994" h="683924">
                <a:moveTo>
                  <a:pt x="0" y="0"/>
                </a:moveTo>
                <a:lnTo>
                  <a:pt x="1534994" y="0"/>
                </a:lnTo>
                <a:lnTo>
                  <a:pt x="1534994" y="683924"/>
                </a:lnTo>
                <a:lnTo>
                  <a:pt x="0" y="6839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41995" t="-38306" r="-235932" b="-3769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575376" y="8916338"/>
            <a:ext cx="683924" cy="683924"/>
          </a:xfrm>
          <a:custGeom>
            <a:avLst/>
            <a:gdLst/>
            <a:ahLst/>
            <a:cxnLst/>
            <a:rect l="l" t="t" r="r" b="b"/>
            <a:pathLst>
              <a:path w="683924" h="683924">
                <a:moveTo>
                  <a:pt x="0" y="0"/>
                </a:moveTo>
                <a:lnTo>
                  <a:pt x="683924" y="0"/>
                </a:lnTo>
                <a:lnTo>
                  <a:pt x="683924" y="683924"/>
                </a:lnTo>
                <a:lnTo>
                  <a:pt x="0" y="6839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5706140" y="2583848"/>
            <a:ext cx="1226015" cy="0"/>
          </a:xfrm>
          <a:prstGeom prst="line">
            <a:avLst/>
          </a:prstGeom>
          <a:ln w="57150" cap="flat">
            <a:solidFill>
              <a:srgbClr val="FCD39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1028700" y="4661189"/>
            <a:ext cx="3814027" cy="2986179"/>
            <a:chOff x="0" y="-87132"/>
            <a:chExt cx="1004517" cy="78648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04517" cy="643608"/>
            </a:xfrm>
            <a:custGeom>
              <a:avLst/>
              <a:gdLst/>
              <a:ahLst/>
              <a:cxnLst/>
              <a:rect l="l" t="t" r="r" b="b"/>
              <a:pathLst>
                <a:path w="1004517" h="643608">
                  <a:moveTo>
                    <a:pt x="73075" y="0"/>
                  </a:moveTo>
                  <a:lnTo>
                    <a:pt x="931442" y="0"/>
                  </a:lnTo>
                  <a:cubicBezTo>
                    <a:pt x="971801" y="0"/>
                    <a:pt x="1004517" y="32717"/>
                    <a:pt x="1004517" y="73075"/>
                  </a:cubicBezTo>
                  <a:lnTo>
                    <a:pt x="1004517" y="570533"/>
                  </a:lnTo>
                  <a:cubicBezTo>
                    <a:pt x="1004517" y="610891"/>
                    <a:pt x="971801" y="643608"/>
                    <a:pt x="931442" y="643608"/>
                  </a:cubicBezTo>
                  <a:lnTo>
                    <a:pt x="73075" y="643608"/>
                  </a:lnTo>
                  <a:cubicBezTo>
                    <a:pt x="32717" y="643608"/>
                    <a:pt x="0" y="610891"/>
                    <a:pt x="0" y="570533"/>
                  </a:cubicBezTo>
                  <a:lnTo>
                    <a:pt x="0" y="73075"/>
                  </a:lnTo>
                  <a:cubicBezTo>
                    <a:pt x="0" y="32717"/>
                    <a:pt x="32717" y="0"/>
                    <a:pt x="73075" y="0"/>
                  </a:cubicBezTo>
                  <a:close/>
                </a:path>
              </a:pathLst>
            </a:custGeom>
            <a:solidFill>
              <a:srgbClr val="22445A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87132"/>
              <a:ext cx="1004517" cy="78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039"/>
                </a:lnSpc>
              </a:pPr>
              <a:r>
                <a:rPr lang="en-US" sz="3599" dirty="0" err="1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Rencana</a:t>
              </a:r>
              <a:r>
                <a:rPr lang="en-US" sz="3599" dirty="0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 </a:t>
              </a:r>
              <a:r>
                <a:rPr lang="en-US" sz="3599" dirty="0" err="1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pendidikan</a:t>
              </a:r>
              <a:endParaRPr lang="en-US" sz="3599" dirty="0">
                <a:solidFill>
                  <a:srgbClr val="FFFFFE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48422" y="4697354"/>
            <a:ext cx="3833163" cy="2950013"/>
            <a:chOff x="-5040" y="-77607"/>
            <a:chExt cx="1009557" cy="7769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04517" cy="643608"/>
            </a:xfrm>
            <a:custGeom>
              <a:avLst/>
              <a:gdLst/>
              <a:ahLst/>
              <a:cxnLst/>
              <a:rect l="l" t="t" r="r" b="b"/>
              <a:pathLst>
                <a:path w="1004517" h="643608">
                  <a:moveTo>
                    <a:pt x="73075" y="0"/>
                  </a:moveTo>
                  <a:lnTo>
                    <a:pt x="931442" y="0"/>
                  </a:lnTo>
                  <a:cubicBezTo>
                    <a:pt x="971801" y="0"/>
                    <a:pt x="1004517" y="32717"/>
                    <a:pt x="1004517" y="73075"/>
                  </a:cubicBezTo>
                  <a:lnTo>
                    <a:pt x="1004517" y="570533"/>
                  </a:lnTo>
                  <a:cubicBezTo>
                    <a:pt x="1004517" y="610891"/>
                    <a:pt x="971801" y="643608"/>
                    <a:pt x="931442" y="643608"/>
                  </a:cubicBezTo>
                  <a:lnTo>
                    <a:pt x="73075" y="643608"/>
                  </a:lnTo>
                  <a:cubicBezTo>
                    <a:pt x="32717" y="643608"/>
                    <a:pt x="0" y="610891"/>
                    <a:pt x="0" y="570533"/>
                  </a:cubicBezTo>
                  <a:lnTo>
                    <a:pt x="0" y="73075"/>
                  </a:lnTo>
                  <a:cubicBezTo>
                    <a:pt x="0" y="32717"/>
                    <a:pt x="32717" y="0"/>
                    <a:pt x="73075" y="0"/>
                  </a:cubicBezTo>
                  <a:close/>
                </a:path>
              </a:pathLst>
            </a:custGeom>
            <a:solidFill>
              <a:srgbClr val="22445A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-5040" y="-77607"/>
              <a:ext cx="1004517" cy="77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dirty="0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Materi </a:t>
              </a:r>
              <a:r>
                <a:rPr lang="en-US" sz="3499" dirty="0" err="1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pembelajaran</a:t>
              </a:r>
              <a:endParaRPr lang="en-US" sz="3499" dirty="0">
                <a:solidFill>
                  <a:srgbClr val="FFFFFE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306416" y="4679269"/>
            <a:ext cx="3814027" cy="2950013"/>
            <a:chOff x="0" y="-82370"/>
            <a:chExt cx="1004517" cy="77695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04517" cy="643608"/>
            </a:xfrm>
            <a:custGeom>
              <a:avLst/>
              <a:gdLst/>
              <a:ahLst/>
              <a:cxnLst/>
              <a:rect l="l" t="t" r="r" b="b"/>
              <a:pathLst>
                <a:path w="1004517" h="643608">
                  <a:moveTo>
                    <a:pt x="73075" y="0"/>
                  </a:moveTo>
                  <a:lnTo>
                    <a:pt x="931442" y="0"/>
                  </a:lnTo>
                  <a:cubicBezTo>
                    <a:pt x="971801" y="0"/>
                    <a:pt x="1004517" y="32717"/>
                    <a:pt x="1004517" y="73075"/>
                  </a:cubicBezTo>
                  <a:lnTo>
                    <a:pt x="1004517" y="570533"/>
                  </a:lnTo>
                  <a:cubicBezTo>
                    <a:pt x="1004517" y="610891"/>
                    <a:pt x="971801" y="643608"/>
                    <a:pt x="931442" y="643608"/>
                  </a:cubicBezTo>
                  <a:lnTo>
                    <a:pt x="73075" y="643608"/>
                  </a:lnTo>
                  <a:cubicBezTo>
                    <a:pt x="32717" y="643608"/>
                    <a:pt x="0" y="610891"/>
                    <a:pt x="0" y="570533"/>
                  </a:cubicBezTo>
                  <a:lnTo>
                    <a:pt x="0" y="73075"/>
                  </a:lnTo>
                  <a:cubicBezTo>
                    <a:pt x="0" y="32717"/>
                    <a:pt x="32717" y="0"/>
                    <a:pt x="73075" y="0"/>
                  </a:cubicBezTo>
                  <a:close/>
                </a:path>
              </a:pathLst>
            </a:custGeom>
            <a:solidFill>
              <a:srgbClr val="22445A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82370"/>
              <a:ext cx="1004517" cy="77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760"/>
                </a:lnSpc>
              </a:pPr>
              <a:r>
                <a:rPr lang="en-US" sz="3400" dirty="0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Proses </a:t>
              </a:r>
              <a:r>
                <a:rPr lang="en-US" sz="3400" dirty="0" err="1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pengalaman</a:t>
              </a:r>
              <a:r>
                <a:rPr lang="en-US" sz="3400" dirty="0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 </a:t>
              </a:r>
              <a:r>
                <a:rPr lang="en-US" sz="3400" dirty="0" err="1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belajar</a:t>
              </a:r>
              <a:endParaRPr lang="en-US" sz="3400" dirty="0">
                <a:solidFill>
                  <a:srgbClr val="FFFFFE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445273" y="4679269"/>
            <a:ext cx="3814027" cy="2986179"/>
            <a:chOff x="0" y="-82370"/>
            <a:chExt cx="1004517" cy="78648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04517" cy="643608"/>
            </a:xfrm>
            <a:custGeom>
              <a:avLst/>
              <a:gdLst/>
              <a:ahLst/>
              <a:cxnLst/>
              <a:rect l="l" t="t" r="r" b="b"/>
              <a:pathLst>
                <a:path w="1004517" h="643608">
                  <a:moveTo>
                    <a:pt x="73075" y="0"/>
                  </a:moveTo>
                  <a:lnTo>
                    <a:pt x="931442" y="0"/>
                  </a:lnTo>
                  <a:cubicBezTo>
                    <a:pt x="971801" y="0"/>
                    <a:pt x="1004517" y="32717"/>
                    <a:pt x="1004517" y="73075"/>
                  </a:cubicBezTo>
                  <a:lnTo>
                    <a:pt x="1004517" y="570533"/>
                  </a:lnTo>
                  <a:cubicBezTo>
                    <a:pt x="1004517" y="610891"/>
                    <a:pt x="971801" y="643608"/>
                    <a:pt x="931442" y="643608"/>
                  </a:cubicBezTo>
                  <a:lnTo>
                    <a:pt x="73075" y="643608"/>
                  </a:lnTo>
                  <a:cubicBezTo>
                    <a:pt x="32717" y="643608"/>
                    <a:pt x="0" y="610891"/>
                    <a:pt x="0" y="570533"/>
                  </a:cubicBezTo>
                  <a:lnTo>
                    <a:pt x="0" y="73075"/>
                  </a:lnTo>
                  <a:cubicBezTo>
                    <a:pt x="0" y="32717"/>
                    <a:pt x="32717" y="0"/>
                    <a:pt x="73075" y="0"/>
                  </a:cubicBezTo>
                  <a:close/>
                </a:path>
              </a:pathLst>
            </a:custGeom>
            <a:solidFill>
              <a:srgbClr val="22445A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82370"/>
              <a:ext cx="1004517" cy="78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900"/>
                </a:lnSpc>
              </a:pPr>
              <a:r>
                <a:rPr lang="en-US" sz="3500" dirty="0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Hasil </a:t>
              </a:r>
              <a:r>
                <a:rPr lang="en-US" sz="3500" dirty="0" err="1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atau</a:t>
              </a:r>
              <a:r>
                <a:rPr lang="en-US" sz="3500" dirty="0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 </a:t>
              </a:r>
              <a:r>
                <a:rPr lang="en-US" sz="3500" dirty="0" err="1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evaluasi</a:t>
              </a:r>
              <a:r>
                <a:rPr lang="en-US" sz="3500" dirty="0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 </a:t>
              </a:r>
              <a:r>
                <a:rPr lang="en-US" sz="3500" dirty="0" err="1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pendidikan</a:t>
              </a:r>
              <a:endParaRPr lang="en-US" sz="3500" dirty="0">
                <a:solidFill>
                  <a:srgbClr val="FFFFFE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endParaRPr>
            </a:p>
          </p:txBody>
        </p:sp>
      </p:grpSp>
      <p:sp>
        <p:nvSpPr>
          <p:cNvPr id="17" name="Freeform 17"/>
          <p:cNvSpPr/>
          <p:nvPr/>
        </p:nvSpPr>
        <p:spPr>
          <a:xfrm>
            <a:off x="2519525" y="4575830"/>
            <a:ext cx="832377" cy="832377"/>
          </a:xfrm>
          <a:custGeom>
            <a:avLst/>
            <a:gdLst/>
            <a:ahLst/>
            <a:cxnLst/>
            <a:rect l="l" t="t" r="r" b="b"/>
            <a:pathLst>
              <a:path w="832377" h="832377">
                <a:moveTo>
                  <a:pt x="0" y="0"/>
                </a:moveTo>
                <a:lnTo>
                  <a:pt x="832377" y="0"/>
                </a:lnTo>
                <a:lnTo>
                  <a:pt x="832377" y="832377"/>
                </a:lnTo>
                <a:lnTo>
                  <a:pt x="0" y="8323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6658383" y="4575830"/>
            <a:ext cx="832377" cy="832377"/>
          </a:xfrm>
          <a:custGeom>
            <a:avLst/>
            <a:gdLst/>
            <a:ahLst/>
            <a:cxnLst/>
            <a:rect l="l" t="t" r="r" b="b"/>
            <a:pathLst>
              <a:path w="832377" h="832377">
                <a:moveTo>
                  <a:pt x="0" y="0"/>
                </a:moveTo>
                <a:lnTo>
                  <a:pt x="832377" y="0"/>
                </a:lnTo>
                <a:lnTo>
                  <a:pt x="832377" y="832377"/>
                </a:lnTo>
                <a:lnTo>
                  <a:pt x="0" y="8323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0797240" y="4575830"/>
            <a:ext cx="832377" cy="832377"/>
          </a:xfrm>
          <a:custGeom>
            <a:avLst/>
            <a:gdLst/>
            <a:ahLst/>
            <a:cxnLst/>
            <a:rect l="l" t="t" r="r" b="b"/>
            <a:pathLst>
              <a:path w="832377" h="832377">
                <a:moveTo>
                  <a:pt x="0" y="0"/>
                </a:moveTo>
                <a:lnTo>
                  <a:pt x="832377" y="0"/>
                </a:lnTo>
                <a:lnTo>
                  <a:pt x="832377" y="832377"/>
                </a:lnTo>
                <a:lnTo>
                  <a:pt x="0" y="8323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4936098" y="4575830"/>
            <a:ext cx="832377" cy="832377"/>
          </a:xfrm>
          <a:custGeom>
            <a:avLst/>
            <a:gdLst/>
            <a:ahLst/>
            <a:cxnLst/>
            <a:rect l="l" t="t" r="r" b="b"/>
            <a:pathLst>
              <a:path w="832377" h="832377">
                <a:moveTo>
                  <a:pt x="0" y="0"/>
                </a:moveTo>
                <a:lnTo>
                  <a:pt x="832377" y="0"/>
                </a:lnTo>
                <a:lnTo>
                  <a:pt x="832377" y="832377"/>
                </a:lnTo>
                <a:lnTo>
                  <a:pt x="0" y="8323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10800000">
            <a:off x="4732234" y="5960657"/>
            <a:ext cx="373385" cy="570149"/>
          </a:xfrm>
          <a:custGeom>
            <a:avLst/>
            <a:gdLst/>
            <a:ahLst/>
            <a:cxnLst/>
            <a:rect l="l" t="t" r="r" b="b"/>
            <a:pathLst>
              <a:path w="373385" h="570149">
                <a:moveTo>
                  <a:pt x="0" y="0"/>
                </a:moveTo>
                <a:lnTo>
                  <a:pt x="373385" y="0"/>
                </a:lnTo>
                <a:lnTo>
                  <a:pt x="373385" y="570148"/>
                </a:lnTo>
                <a:lnTo>
                  <a:pt x="0" y="5701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52697"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3569172" y="1394493"/>
            <a:ext cx="11149655" cy="1160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9"/>
              </a:lnSpc>
            </a:pPr>
            <a:r>
              <a:rPr lang="en-US" sz="6799" b="1">
                <a:solidFill>
                  <a:srgbClr val="22445A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Dimensi Kurikulum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6575376" y="9068887"/>
            <a:ext cx="683924" cy="360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4"/>
              </a:lnSpc>
            </a:pPr>
            <a:r>
              <a:rPr lang="en-US" sz="1903" b="1">
                <a:solidFill>
                  <a:srgbClr val="343434"/>
                </a:solidFill>
                <a:latin typeface="Gabriel Sans Condensed Bold"/>
                <a:ea typeface="Gabriel Sans Condensed Bold"/>
                <a:cs typeface="Gabriel Sans Condensed Bold"/>
                <a:sym typeface="Gabriel Sans Condensed Bold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567263" y="2956580"/>
            <a:ext cx="13153475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9"/>
              </a:lnSpc>
            </a:pPr>
            <a:r>
              <a:rPr lang="en-US" sz="3799" spc="37">
                <a:solidFill>
                  <a:srgbClr val="343434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Kurikulum dapat dipandang sebagai:</a:t>
            </a:r>
          </a:p>
          <a:p>
            <a:pPr algn="ctr">
              <a:lnSpc>
                <a:spcPts val="3359"/>
              </a:lnSpc>
            </a:pPr>
            <a:endParaRPr lang="en-US" sz="3799" spc="37">
              <a:solidFill>
                <a:srgbClr val="343434"/>
              </a:solidFill>
              <a:latin typeface="Gabriel Sans Condensed"/>
              <a:ea typeface="Gabriel Sans Condensed"/>
              <a:cs typeface="Gabriel Sans Condensed"/>
              <a:sym typeface="Gabriel Sans Condense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2519525" y="4758980"/>
            <a:ext cx="832377" cy="440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3"/>
              </a:lnSpc>
            </a:pPr>
            <a:r>
              <a:rPr lang="en-US" sz="2316" b="1">
                <a:solidFill>
                  <a:srgbClr val="FFFFFE"/>
                </a:solidFill>
                <a:latin typeface="Gabriel Sans Condensed Bold"/>
                <a:ea typeface="Gabriel Sans Condensed Bold"/>
                <a:cs typeface="Gabriel Sans Condensed Bold"/>
                <a:sym typeface="Gabriel Sans Condensed Bold"/>
              </a:rPr>
              <a:t>01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658383" y="4758980"/>
            <a:ext cx="832377" cy="440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3"/>
              </a:lnSpc>
            </a:pPr>
            <a:r>
              <a:rPr lang="en-US" sz="2316" b="1">
                <a:solidFill>
                  <a:srgbClr val="FFFFFE"/>
                </a:solidFill>
                <a:latin typeface="Gabriel Sans Condensed Bold"/>
                <a:ea typeface="Gabriel Sans Condensed Bold"/>
                <a:cs typeface="Gabriel Sans Condensed Bold"/>
                <a:sym typeface="Gabriel Sans Condensed Bold"/>
              </a:rPr>
              <a:t>02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797240" y="4758980"/>
            <a:ext cx="832377" cy="440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3"/>
              </a:lnSpc>
            </a:pPr>
            <a:r>
              <a:rPr lang="en-US" sz="2316" b="1">
                <a:solidFill>
                  <a:srgbClr val="FFFFFE"/>
                </a:solidFill>
                <a:latin typeface="Gabriel Sans Condensed Bold"/>
                <a:ea typeface="Gabriel Sans Condensed Bold"/>
                <a:cs typeface="Gabriel Sans Condensed Bold"/>
                <a:sym typeface="Gabriel Sans Condensed Bold"/>
              </a:rPr>
              <a:t>03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936098" y="4758980"/>
            <a:ext cx="832377" cy="440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3"/>
              </a:lnSpc>
            </a:pPr>
            <a:r>
              <a:rPr lang="en-US" sz="2316" b="1">
                <a:solidFill>
                  <a:srgbClr val="FFFFFE"/>
                </a:solidFill>
                <a:latin typeface="Gabriel Sans Condensed Bold"/>
                <a:ea typeface="Gabriel Sans Condensed Bold"/>
                <a:cs typeface="Gabriel Sans Condensed Bold"/>
                <a:sym typeface="Gabriel Sans Condensed Bold"/>
              </a:rPr>
              <a:t>04</a:t>
            </a:r>
          </a:p>
        </p:txBody>
      </p:sp>
      <p:sp>
        <p:nvSpPr>
          <p:cNvPr id="29" name="Freeform 29"/>
          <p:cNvSpPr/>
          <p:nvPr/>
        </p:nvSpPr>
        <p:spPr>
          <a:xfrm rot="-10800000">
            <a:off x="8871092" y="5960657"/>
            <a:ext cx="373385" cy="570149"/>
          </a:xfrm>
          <a:custGeom>
            <a:avLst/>
            <a:gdLst/>
            <a:ahLst/>
            <a:cxnLst/>
            <a:rect l="l" t="t" r="r" b="b"/>
            <a:pathLst>
              <a:path w="373385" h="570149">
                <a:moveTo>
                  <a:pt x="0" y="0"/>
                </a:moveTo>
                <a:lnTo>
                  <a:pt x="373385" y="0"/>
                </a:lnTo>
                <a:lnTo>
                  <a:pt x="373385" y="570148"/>
                </a:lnTo>
                <a:lnTo>
                  <a:pt x="0" y="5701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52697"/>
            </a:stretch>
          </a:blipFill>
        </p:spPr>
      </p:sp>
      <p:sp>
        <p:nvSpPr>
          <p:cNvPr id="30" name="Freeform 30"/>
          <p:cNvSpPr/>
          <p:nvPr/>
        </p:nvSpPr>
        <p:spPr>
          <a:xfrm rot="-10800000">
            <a:off x="13009950" y="5960657"/>
            <a:ext cx="373385" cy="570149"/>
          </a:xfrm>
          <a:custGeom>
            <a:avLst/>
            <a:gdLst/>
            <a:ahLst/>
            <a:cxnLst/>
            <a:rect l="l" t="t" r="r" b="b"/>
            <a:pathLst>
              <a:path w="373385" h="570149">
                <a:moveTo>
                  <a:pt x="0" y="0"/>
                </a:moveTo>
                <a:lnTo>
                  <a:pt x="373385" y="0"/>
                </a:lnTo>
                <a:lnTo>
                  <a:pt x="373385" y="570148"/>
                </a:lnTo>
                <a:lnTo>
                  <a:pt x="0" y="5701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52697"/>
            </a:stretch>
          </a:blipFill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6149841" y="10025797"/>
            <a:ext cx="1534994" cy="683924"/>
          </a:xfrm>
          <a:custGeom>
            <a:avLst/>
            <a:gdLst/>
            <a:ahLst/>
            <a:cxnLst/>
            <a:rect l="l" t="t" r="r" b="b"/>
            <a:pathLst>
              <a:path w="1534994" h="683924">
                <a:moveTo>
                  <a:pt x="0" y="0"/>
                </a:moveTo>
                <a:lnTo>
                  <a:pt x="1534994" y="0"/>
                </a:lnTo>
                <a:lnTo>
                  <a:pt x="1534994" y="683924"/>
                </a:lnTo>
                <a:lnTo>
                  <a:pt x="0" y="6839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41995" t="-38306" r="-235932" b="-3769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575376" y="8916338"/>
            <a:ext cx="683924" cy="683924"/>
          </a:xfrm>
          <a:custGeom>
            <a:avLst/>
            <a:gdLst/>
            <a:ahLst/>
            <a:cxnLst/>
            <a:rect l="l" t="t" r="r" b="b"/>
            <a:pathLst>
              <a:path w="683924" h="683924">
                <a:moveTo>
                  <a:pt x="0" y="0"/>
                </a:moveTo>
                <a:lnTo>
                  <a:pt x="683924" y="0"/>
                </a:lnTo>
                <a:lnTo>
                  <a:pt x="683924" y="683924"/>
                </a:lnTo>
                <a:lnTo>
                  <a:pt x="0" y="6839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569172" y="1394493"/>
            <a:ext cx="11149655" cy="1160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9"/>
              </a:lnSpc>
            </a:pPr>
            <a:r>
              <a:rPr lang="en-US" sz="6799" b="1">
                <a:solidFill>
                  <a:srgbClr val="22445A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Fungsi Kurikulum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575376" y="9068887"/>
            <a:ext cx="683924" cy="360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4"/>
              </a:lnSpc>
            </a:pPr>
            <a:r>
              <a:rPr lang="en-US" sz="1903" b="1">
                <a:solidFill>
                  <a:srgbClr val="343434"/>
                </a:solidFill>
                <a:latin typeface="Gabriel Sans Condensed Bold"/>
                <a:ea typeface="Gabriel Sans Condensed Bold"/>
                <a:cs typeface="Gabriel Sans Condensed Bold"/>
                <a:sym typeface="Gabriel Sans Condensed Bold"/>
              </a:rPr>
              <a:t>04</a:t>
            </a:r>
          </a:p>
        </p:txBody>
      </p:sp>
      <p:sp>
        <p:nvSpPr>
          <p:cNvPr id="6" name="AutoShape 6"/>
          <p:cNvSpPr/>
          <p:nvPr/>
        </p:nvSpPr>
        <p:spPr>
          <a:xfrm>
            <a:off x="5582315" y="2583848"/>
            <a:ext cx="1226015" cy="0"/>
          </a:xfrm>
          <a:prstGeom prst="line">
            <a:avLst/>
          </a:prstGeom>
          <a:ln w="57150" cap="flat">
            <a:solidFill>
              <a:srgbClr val="FCD39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/>
          <p:nvPr/>
        </p:nvGrpSpPr>
        <p:grpSpPr>
          <a:xfrm>
            <a:off x="1028700" y="3276315"/>
            <a:ext cx="7970659" cy="1965776"/>
            <a:chOff x="0" y="0"/>
            <a:chExt cx="2099268" cy="51773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99268" cy="517735"/>
            </a:xfrm>
            <a:custGeom>
              <a:avLst/>
              <a:gdLst/>
              <a:ahLst/>
              <a:cxnLst/>
              <a:rect l="l" t="t" r="r" b="b"/>
              <a:pathLst>
                <a:path w="2099268" h="517735">
                  <a:moveTo>
                    <a:pt x="34967" y="0"/>
                  </a:moveTo>
                  <a:lnTo>
                    <a:pt x="2064302" y="0"/>
                  </a:lnTo>
                  <a:cubicBezTo>
                    <a:pt x="2073575" y="0"/>
                    <a:pt x="2082469" y="3684"/>
                    <a:pt x="2089027" y="10242"/>
                  </a:cubicBezTo>
                  <a:cubicBezTo>
                    <a:pt x="2095584" y="16799"/>
                    <a:pt x="2099268" y="25693"/>
                    <a:pt x="2099268" y="34967"/>
                  </a:cubicBezTo>
                  <a:lnTo>
                    <a:pt x="2099268" y="482768"/>
                  </a:lnTo>
                  <a:cubicBezTo>
                    <a:pt x="2099268" y="492042"/>
                    <a:pt x="2095584" y="500936"/>
                    <a:pt x="2089027" y="507494"/>
                  </a:cubicBezTo>
                  <a:cubicBezTo>
                    <a:pt x="2082469" y="514051"/>
                    <a:pt x="2073575" y="517735"/>
                    <a:pt x="2064302" y="517735"/>
                  </a:cubicBezTo>
                  <a:lnTo>
                    <a:pt x="34967" y="517735"/>
                  </a:lnTo>
                  <a:cubicBezTo>
                    <a:pt x="25693" y="517735"/>
                    <a:pt x="16799" y="514051"/>
                    <a:pt x="10242" y="507494"/>
                  </a:cubicBezTo>
                  <a:cubicBezTo>
                    <a:pt x="3684" y="500936"/>
                    <a:pt x="0" y="492042"/>
                    <a:pt x="0" y="482768"/>
                  </a:cubicBezTo>
                  <a:lnTo>
                    <a:pt x="0" y="34967"/>
                  </a:lnTo>
                  <a:cubicBezTo>
                    <a:pt x="0" y="25693"/>
                    <a:pt x="3684" y="16799"/>
                    <a:pt x="10242" y="10242"/>
                  </a:cubicBezTo>
                  <a:cubicBezTo>
                    <a:pt x="16799" y="3684"/>
                    <a:pt x="25693" y="0"/>
                    <a:pt x="34967" y="0"/>
                  </a:cubicBezTo>
                  <a:close/>
                </a:path>
              </a:pathLst>
            </a:custGeom>
            <a:solidFill>
              <a:srgbClr val="22445A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2099268" cy="6034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466830" y="3728387"/>
            <a:ext cx="729872" cy="1061632"/>
          </a:xfrm>
          <a:custGeom>
            <a:avLst/>
            <a:gdLst/>
            <a:ahLst/>
            <a:cxnLst/>
            <a:rect l="l" t="t" r="r" b="b"/>
            <a:pathLst>
              <a:path w="729872" h="1061632">
                <a:moveTo>
                  <a:pt x="0" y="0"/>
                </a:moveTo>
                <a:lnTo>
                  <a:pt x="729872" y="0"/>
                </a:lnTo>
                <a:lnTo>
                  <a:pt x="729872" y="1061632"/>
                </a:lnTo>
                <a:lnTo>
                  <a:pt x="0" y="10616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478578" y="3661712"/>
            <a:ext cx="6179522" cy="111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3499" spc="34">
                <a:solidFill>
                  <a:srgbClr val="FFFFFE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Sebagai pedoman penyelenggaraan pembelajaran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5565941"/>
            <a:ext cx="7970659" cy="1965776"/>
            <a:chOff x="0" y="0"/>
            <a:chExt cx="2099268" cy="51773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99268" cy="517735"/>
            </a:xfrm>
            <a:custGeom>
              <a:avLst/>
              <a:gdLst/>
              <a:ahLst/>
              <a:cxnLst/>
              <a:rect l="l" t="t" r="r" b="b"/>
              <a:pathLst>
                <a:path w="2099268" h="517735">
                  <a:moveTo>
                    <a:pt x="34967" y="0"/>
                  </a:moveTo>
                  <a:lnTo>
                    <a:pt x="2064302" y="0"/>
                  </a:lnTo>
                  <a:cubicBezTo>
                    <a:pt x="2073575" y="0"/>
                    <a:pt x="2082469" y="3684"/>
                    <a:pt x="2089027" y="10242"/>
                  </a:cubicBezTo>
                  <a:cubicBezTo>
                    <a:pt x="2095584" y="16799"/>
                    <a:pt x="2099268" y="25693"/>
                    <a:pt x="2099268" y="34967"/>
                  </a:cubicBezTo>
                  <a:lnTo>
                    <a:pt x="2099268" y="482768"/>
                  </a:lnTo>
                  <a:cubicBezTo>
                    <a:pt x="2099268" y="492042"/>
                    <a:pt x="2095584" y="500936"/>
                    <a:pt x="2089027" y="507494"/>
                  </a:cubicBezTo>
                  <a:cubicBezTo>
                    <a:pt x="2082469" y="514051"/>
                    <a:pt x="2073575" y="517735"/>
                    <a:pt x="2064302" y="517735"/>
                  </a:cubicBezTo>
                  <a:lnTo>
                    <a:pt x="34967" y="517735"/>
                  </a:lnTo>
                  <a:cubicBezTo>
                    <a:pt x="25693" y="517735"/>
                    <a:pt x="16799" y="514051"/>
                    <a:pt x="10242" y="507494"/>
                  </a:cubicBezTo>
                  <a:cubicBezTo>
                    <a:pt x="3684" y="500936"/>
                    <a:pt x="0" y="492042"/>
                    <a:pt x="0" y="482768"/>
                  </a:cubicBezTo>
                  <a:lnTo>
                    <a:pt x="0" y="34967"/>
                  </a:lnTo>
                  <a:cubicBezTo>
                    <a:pt x="0" y="25693"/>
                    <a:pt x="3684" y="16799"/>
                    <a:pt x="10242" y="10242"/>
                  </a:cubicBezTo>
                  <a:cubicBezTo>
                    <a:pt x="16799" y="3684"/>
                    <a:pt x="25693" y="0"/>
                    <a:pt x="34967" y="0"/>
                  </a:cubicBezTo>
                  <a:close/>
                </a:path>
              </a:pathLst>
            </a:custGeom>
            <a:solidFill>
              <a:srgbClr val="22445A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2099268" cy="6034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478578" y="5939229"/>
            <a:ext cx="6207476" cy="114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 spc="35">
                <a:solidFill>
                  <a:srgbClr val="FFFFFE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Sebagai alat mencapai tujuan pendidikan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288641" y="3276315"/>
            <a:ext cx="7970659" cy="1965776"/>
            <a:chOff x="0" y="0"/>
            <a:chExt cx="2099268" cy="51773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099268" cy="517735"/>
            </a:xfrm>
            <a:custGeom>
              <a:avLst/>
              <a:gdLst/>
              <a:ahLst/>
              <a:cxnLst/>
              <a:rect l="l" t="t" r="r" b="b"/>
              <a:pathLst>
                <a:path w="2099268" h="517735">
                  <a:moveTo>
                    <a:pt x="34967" y="0"/>
                  </a:moveTo>
                  <a:lnTo>
                    <a:pt x="2064302" y="0"/>
                  </a:lnTo>
                  <a:cubicBezTo>
                    <a:pt x="2073575" y="0"/>
                    <a:pt x="2082469" y="3684"/>
                    <a:pt x="2089027" y="10242"/>
                  </a:cubicBezTo>
                  <a:cubicBezTo>
                    <a:pt x="2095584" y="16799"/>
                    <a:pt x="2099268" y="25693"/>
                    <a:pt x="2099268" y="34967"/>
                  </a:cubicBezTo>
                  <a:lnTo>
                    <a:pt x="2099268" y="482768"/>
                  </a:lnTo>
                  <a:cubicBezTo>
                    <a:pt x="2099268" y="492042"/>
                    <a:pt x="2095584" y="500936"/>
                    <a:pt x="2089027" y="507494"/>
                  </a:cubicBezTo>
                  <a:cubicBezTo>
                    <a:pt x="2082469" y="514051"/>
                    <a:pt x="2073575" y="517735"/>
                    <a:pt x="2064302" y="517735"/>
                  </a:cubicBezTo>
                  <a:lnTo>
                    <a:pt x="34967" y="517735"/>
                  </a:lnTo>
                  <a:cubicBezTo>
                    <a:pt x="25693" y="517735"/>
                    <a:pt x="16799" y="514051"/>
                    <a:pt x="10242" y="507494"/>
                  </a:cubicBezTo>
                  <a:cubicBezTo>
                    <a:pt x="3684" y="500936"/>
                    <a:pt x="0" y="492042"/>
                    <a:pt x="0" y="482768"/>
                  </a:cubicBezTo>
                  <a:lnTo>
                    <a:pt x="0" y="34967"/>
                  </a:lnTo>
                  <a:cubicBezTo>
                    <a:pt x="0" y="25693"/>
                    <a:pt x="3684" y="16799"/>
                    <a:pt x="10242" y="10242"/>
                  </a:cubicBezTo>
                  <a:cubicBezTo>
                    <a:pt x="16799" y="3684"/>
                    <a:pt x="25693" y="0"/>
                    <a:pt x="34967" y="0"/>
                  </a:cubicBezTo>
                  <a:close/>
                </a:path>
              </a:pathLst>
            </a:custGeom>
            <a:solidFill>
              <a:srgbClr val="22445A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2099268" cy="6034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0887971" y="3406715"/>
            <a:ext cx="5687405" cy="163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3499" spc="34">
                <a:solidFill>
                  <a:srgbClr val="FFFFFE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Sebagai instrumen pengembangan potensi peserta didik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9288641" y="5565941"/>
            <a:ext cx="7970659" cy="1965776"/>
            <a:chOff x="0" y="0"/>
            <a:chExt cx="2099268" cy="51773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99268" cy="517735"/>
            </a:xfrm>
            <a:custGeom>
              <a:avLst/>
              <a:gdLst/>
              <a:ahLst/>
              <a:cxnLst/>
              <a:rect l="l" t="t" r="r" b="b"/>
              <a:pathLst>
                <a:path w="2099268" h="517735">
                  <a:moveTo>
                    <a:pt x="34967" y="0"/>
                  </a:moveTo>
                  <a:lnTo>
                    <a:pt x="2064302" y="0"/>
                  </a:lnTo>
                  <a:cubicBezTo>
                    <a:pt x="2073575" y="0"/>
                    <a:pt x="2082469" y="3684"/>
                    <a:pt x="2089027" y="10242"/>
                  </a:cubicBezTo>
                  <a:cubicBezTo>
                    <a:pt x="2095584" y="16799"/>
                    <a:pt x="2099268" y="25693"/>
                    <a:pt x="2099268" y="34967"/>
                  </a:cubicBezTo>
                  <a:lnTo>
                    <a:pt x="2099268" y="482768"/>
                  </a:lnTo>
                  <a:cubicBezTo>
                    <a:pt x="2099268" y="492042"/>
                    <a:pt x="2095584" y="500936"/>
                    <a:pt x="2089027" y="507494"/>
                  </a:cubicBezTo>
                  <a:cubicBezTo>
                    <a:pt x="2082469" y="514051"/>
                    <a:pt x="2073575" y="517735"/>
                    <a:pt x="2064302" y="517735"/>
                  </a:cubicBezTo>
                  <a:lnTo>
                    <a:pt x="34967" y="517735"/>
                  </a:lnTo>
                  <a:cubicBezTo>
                    <a:pt x="25693" y="517735"/>
                    <a:pt x="16799" y="514051"/>
                    <a:pt x="10242" y="507494"/>
                  </a:cubicBezTo>
                  <a:cubicBezTo>
                    <a:pt x="3684" y="500936"/>
                    <a:pt x="0" y="492042"/>
                    <a:pt x="0" y="482768"/>
                  </a:cubicBezTo>
                  <a:lnTo>
                    <a:pt x="0" y="34967"/>
                  </a:lnTo>
                  <a:cubicBezTo>
                    <a:pt x="0" y="25693"/>
                    <a:pt x="3684" y="16799"/>
                    <a:pt x="10242" y="10242"/>
                  </a:cubicBezTo>
                  <a:cubicBezTo>
                    <a:pt x="16799" y="3684"/>
                    <a:pt x="25693" y="0"/>
                    <a:pt x="34967" y="0"/>
                  </a:cubicBezTo>
                  <a:close/>
                </a:path>
              </a:pathLst>
            </a:custGeom>
            <a:solidFill>
              <a:srgbClr val="22445A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85725"/>
              <a:ext cx="2099268" cy="6034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0887971" y="5939229"/>
            <a:ext cx="5508627" cy="114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 spc="35">
                <a:solidFill>
                  <a:srgbClr val="FFFFFE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Sebagai sarana pewarisan nilai dan budaya</a:t>
            </a:r>
          </a:p>
        </p:txBody>
      </p:sp>
      <p:sp>
        <p:nvSpPr>
          <p:cNvPr id="24" name="Freeform 24"/>
          <p:cNvSpPr/>
          <p:nvPr/>
        </p:nvSpPr>
        <p:spPr>
          <a:xfrm>
            <a:off x="1349826" y="6066889"/>
            <a:ext cx="963879" cy="963879"/>
          </a:xfrm>
          <a:custGeom>
            <a:avLst/>
            <a:gdLst/>
            <a:ahLst/>
            <a:cxnLst/>
            <a:rect l="l" t="t" r="r" b="b"/>
            <a:pathLst>
              <a:path w="963879" h="963879">
                <a:moveTo>
                  <a:pt x="0" y="0"/>
                </a:moveTo>
                <a:lnTo>
                  <a:pt x="963880" y="0"/>
                </a:lnTo>
                <a:lnTo>
                  <a:pt x="963880" y="963879"/>
                </a:lnTo>
                <a:lnTo>
                  <a:pt x="0" y="9638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9662677" y="3764995"/>
            <a:ext cx="892046" cy="988416"/>
          </a:xfrm>
          <a:custGeom>
            <a:avLst/>
            <a:gdLst/>
            <a:ahLst/>
            <a:cxnLst/>
            <a:rect l="l" t="t" r="r" b="b"/>
            <a:pathLst>
              <a:path w="892046" h="988416">
                <a:moveTo>
                  <a:pt x="0" y="0"/>
                </a:moveTo>
                <a:lnTo>
                  <a:pt x="892046" y="0"/>
                </a:lnTo>
                <a:lnTo>
                  <a:pt x="892046" y="988416"/>
                </a:lnTo>
                <a:lnTo>
                  <a:pt x="0" y="9884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9708386" y="6176537"/>
            <a:ext cx="800628" cy="744584"/>
          </a:xfrm>
          <a:custGeom>
            <a:avLst/>
            <a:gdLst/>
            <a:ahLst/>
            <a:cxnLst/>
            <a:rect l="l" t="t" r="r" b="b"/>
            <a:pathLst>
              <a:path w="800628" h="744584">
                <a:moveTo>
                  <a:pt x="0" y="0"/>
                </a:moveTo>
                <a:lnTo>
                  <a:pt x="800628" y="0"/>
                </a:lnTo>
                <a:lnTo>
                  <a:pt x="800628" y="744584"/>
                </a:lnTo>
                <a:lnTo>
                  <a:pt x="0" y="74458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6149841" y="10025797"/>
            <a:ext cx="1534994" cy="683924"/>
          </a:xfrm>
          <a:custGeom>
            <a:avLst/>
            <a:gdLst/>
            <a:ahLst/>
            <a:cxnLst/>
            <a:rect l="l" t="t" r="r" b="b"/>
            <a:pathLst>
              <a:path w="1534994" h="683924">
                <a:moveTo>
                  <a:pt x="0" y="0"/>
                </a:moveTo>
                <a:lnTo>
                  <a:pt x="1534994" y="0"/>
                </a:lnTo>
                <a:lnTo>
                  <a:pt x="1534994" y="683924"/>
                </a:lnTo>
                <a:lnTo>
                  <a:pt x="0" y="6839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41995" t="-38306" r="-235932" b="-3769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575376" y="8916338"/>
            <a:ext cx="683924" cy="683924"/>
          </a:xfrm>
          <a:custGeom>
            <a:avLst/>
            <a:gdLst/>
            <a:ahLst/>
            <a:cxnLst/>
            <a:rect l="l" t="t" r="r" b="b"/>
            <a:pathLst>
              <a:path w="683924" h="683924">
                <a:moveTo>
                  <a:pt x="0" y="0"/>
                </a:moveTo>
                <a:lnTo>
                  <a:pt x="683924" y="0"/>
                </a:lnTo>
                <a:lnTo>
                  <a:pt x="683924" y="683924"/>
                </a:lnTo>
                <a:lnTo>
                  <a:pt x="0" y="6839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569172" y="1234456"/>
            <a:ext cx="11149655" cy="1160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9"/>
              </a:lnSpc>
            </a:pPr>
            <a:r>
              <a:rPr lang="en-US" sz="6799" b="1">
                <a:solidFill>
                  <a:srgbClr val="22445A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Konsep Dasar Pembelajaran</a:t>
            </a:r>
          </a:p>
        </p:txBody>
      </p:sp>
      <p:sp>
        <p:nvSpPr>
          <p:cNvPr id="5" name="AutoShape 5"/>
          <p:cNvSpPr/>
          <p:nvPr/>
        </p:nvSpPr>
        <p:spPr>
          <a:xfrm>
            <a:off x="6733645" y="2583848"/>
            <a:ext cx="1226015" cy="0"/>
          </a:xfrm>
          <a:prstGeom prst="line">
            <a:avLst/>
          </a:prstGeom>
          <a:ln w="57150" cap="flat">
            <a:solidFill>
              <a:srgbClr val="FCD39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>
            <a:off x="16575376" y="9068887"/>
            <a:ext cx="683924" cy="360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4"/>
              </a:lnSpc>
            </a:pPr>
            <a:r>
              <a:rPr lang="en-US" sz="1903" b="1">
                <a:solidFill>
                  <a:srgbClr val="343434"/>
                </a:solidFill>
                <a:latin typeface="Gabriel Sans Condensed Bold"/>
                <a:ea typeface="Gabriel Sans Condensed Bold"/>
                <a:cs typeface="Gabriel Sans Condensed Bold"/>
                <a:sym typeface="Gabriel Sans Condensed Bold"/>
              </a:rPr>
              <a:t>05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185852" y="3454953"/>
            <a:ext cx="7716600" cy="3214202"/>
            <a:chOff x="0" y="0"/>
            <a:chExt cx="2032355" cy="84653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32355" cy="846539"/>
            </a:xfrm>
            <a:custGeom>
              <a:avLst/>
              <a:gdLst/>
              <a:ahLst/>
              <a:cxnLst/>
              <a:rect l="l" t="t" r="r" b="b"/>
              <a:pathLst>
                <a:path w="2032355" h="846539">
                  <a:moveTo>
                    <a:pt x="36118" y="0"/>
                  </a:moveTo>
                  <a:lnTo>
                    <a:pt x="1996237" y="0"/>
                  </a:lnTo>
                  <a:cubicBezTo>
                    <a:pt x="2016185" y="0"/>
                    <a:pt x="2032355" y="16171"/>
                    <a:pt x="2032355" y="36118"/>
                  </a:cubicBezTo>
                  <a:lnTo>
                    <a:pt x="2032355" y="810421"/>
                  </a:lnTo>
                  <a:cubicBezTo>
                    <a:pt x="2032355" y="830368"/>
                    <a:pt x="2016185" y="846539"/>
                    <a:pt x="1996237" y="846539"/>
                  </a:cubicBezTo>
                  <a:lnTo>
                    <a:pt x="36118" y="846539"/>
                  </a:lnTo>
                  <a:cubicBezTo>
                    <a:pt x="26539" y="846539"/>
                    <a:pt x="17352" y="842734"/>
                    <a:pt x="10579" y="835960"/>
                  </a:cubicBezTo>
                  <a:cubicBezTo>
                    <a:pt x="3805" y="829187"/>
                    <a:pt x="0" y="820000"/>
                    <a:pt x="0" y="810421"/>
                  </a:cubicBezTo>
                  <a:lnTo>
                    <a:pt x="0" y="36118"/>
                  </a:lnTo>
                  <a:cubicBezTo>
                    <a:pt x="0" y="16171"/>
                    <a:pt x="16171" y="0"/>
                    <a:pt x="36118" y="0"/>
                  </a:cubicBezTo>
                  <a:close/>
                </a:path>
              </a:pathLst>
            </a:custGeom>
            <a:solidFill>
              <a:srgbClr val="22445A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2032355" cy="9322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662834" y="4220676"/>
            <a:ext cx="6762636" cy="215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spc="27">
                <a:solidFill>
                  <a:srgbClr val="FFFFFE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seperangkat rencana dan pengaturan mengenai tujuan, isi, dan bahan pelajaran serta cara yang digunakan sebagai pedoman penyelenggara kegiatan belajar mengajar untuk mencapai tujuan pendidikan tertentu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76414" y="3801576"/>
            <a:ext cx="5717958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spc="27">
                <a:solidFill>
                  <a:srgbClr val="FCD39E"/>
                </a:solidFill>
                <a:latin typeface="Gabriel Sans Condensed Bold"/>
                <a:ea typeface="Gabriel Sans Condensed Bold"/>
                <a:cs typeface="Gabriel Sans Condensed Bold"/>
                <a:sym typeface="Gabriel Sans Condensed Bold"/>
              </a:rPr>
              <a:t>MENURUT UU NO. 20 TAHUN 2003: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385548" y="4277826"/>
            <a:ext cx="7716600" cy="3214202"/>
            <a:chOff x="0" y="0"/>
            <a:chExt cx="2032355" cy="84653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32355" cy="846539"/>
            </a:xfrm>
            <a:custGeom>
              <a:avLst/>
              <a:gdLst/>
              <a:ahLst/>
              <a:cxnLst/>
              <a:rect l="l" t="t" r="r" b="b"/>
              <a:pathLst>
                <a:path w="2032355" h="846539">
                  <a:moveTo>
                    <a:pt x="36118" y="0"/>
                  </a:moveTo>
                  <a:lnTo>
                    <a:pt x="1996237" y="0"/>
                  </a:lnTo>
                  <a:cubicBezTo>
                    <a:pt x="2016185" y="0"/>
                    <a:pt x="2032355" y="16171"/>
                    <a:pt x="2032355" y="36118"/>
                  </a:cubicBezTo>
                  <a:lnTo>
                    <a:pt x="2032355" y="810421"/>
                  </a:lnTo>
                  <a:cubicBezTo>
                    <a:pt x="2032355" y="830368"/>
                    <a:pt x="2016185" y="846539"/>
                    <a:pt x="1996237" y="846539"/>
                  </a:cubicBezTo>
                  <a:lnTo>
                    <a:pt x="36118" y="846539"/>
                  </a:lnTo>
                  <a:cubicBezTo>
                    <a:pt x="26539" y="846539"/>
                    <a:pt x="17352" y="842734"/>
                    <a:pt x="10579" y="835960"/>
                  </a:cubicBezTo>
                  <a:cubicBezTo>
                    <a:pt x="3805" y="829187"/>
                    <a:pt x="0" y="820000"/>
                    <a:pt x="0" y="810421"/>
                  </a:cubicBezTo>
                  <a:lnTo>
                    <a:pt x="0" y="36118"/>
                  </a:lnTo>
                  <a:cubicBezTo>
                    <a:pt x="0" y="16171"/>
                    <a:pt x="16171" y="0"/>
                    <a:pt x="36118" y="0"/>
                  </a:cubicBezTo>
                  <a:close/>
                </a:path>
              </a:pathLst>
            </a:custGeom>
            <a:solidFill>
              <a:srgbClr val="22445A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2032355" cy="9322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567703" y="5268426"/>
            <a:ext cx="7007673" cy="257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359"/>
              </a:lnSpc>
              <a:buFont typeface="Arial"/>
              <a:buChar char="•"/>
            </a:pPr>
            <a:r>
              <a:rPr lang="en-US" sz="2799" spc="27">
                <a:solidFill>
                  <a:srgbClr val="FFFFFE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Bersifat sistematis dan terencana</a:t>
            </a:r>
          </a:p>
          <a:p>
            <a:pPr marL="604519" lvl="1" indent="-302260" algn="l">
              <a:lnSpc>
                <a:spcPts val="3359"/>
              </a:lnSpc>
              <a:buFont typeface="Arial"/>
              <a:buChar char="•"/>
            </a:pPr>
            <a:r>
              <a:rPr lang="en-US" sz="2799" spc="27">
                <a:solidFill>
                  <a:srgbClr val="FFFFFE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Menjadi fondasi utama pendidikan</a:t>
            </a:r>
          </a:p>
          <a:p>
            <a:pPr marL="604519" lvl="1" indent="-302260" algn="l">
              <a:lnSpc>
                <a:spcPts val="3359"/>
              </a:lnSpc>
              <a:buFont typeface="Arial"/>
              <a:buChar char="•"/>
            </a:pPr>
            <a:r>
              <a:rPr lang="en-US" sz="2799" spc="27">
                <a:solidFill>
                  <a:srgbClr val="FFFFFE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Mengarahkan seluruh aktivitas pembelajaran</a:t>
            </a:r>
          </a:p>
          <a:p>
            <a:pPr algn="l">
              <a:lnSpc>
                <a:spcPts val="3359"/>
              </a:lnSpc>
            </a:pPr>
            <a:endParaRPr lang="en-US" sz="2799" spc="27">
              <a:solidFill>
                <a:srgbClr val="FFFFFE"/>
              </a:solidFill>
              <a:latin typeface="Gabriel Sans Condensed"/>
              <a:ea typeface="Gabriel Sans Condensed"/>
              <a:cs typeface="Gabriel Sans Condensed"/>
              <a:sym typeface="Gabriel Sans Condensed"/>
            </a:endParaRPr>
          </a:p>
          <a:p>
            <a:pPr algn="l">
              <a:lnSpc>
                <a:spcPts val="3359"/>
              </a:lnSpc>
            </a:pPr>
            <a:endParaRPr lang="en-US" sz="2799" spc="27">
              <a:solidFill>
                <a:srgbClr val="FFFFFE"/>
              </a:solidFill>
              <a:latin typeface="Gabriel Sans Condensed"/>
              <a:ea typeface="Gabriel Sans Condensed"/>
              <a:cs typeface="Gabriel Sans Condensed"/>
              <a:sym typeface="Gabriel Sans Condense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976110" y="4361798"/>
            <a:ext cx="6599266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spc="27">
                <a:solidFill>
                  <a:srgbClr val="FCD39E"/>
                </a:solidFill>
                <a:latin typeface="Gabriel Sans Condensed Bold"/>
                <a:ea typeface="Gabriel Sans Condensed Bold"/>
                <a:cs typeface="Gabriel Sans Condensed Bold"/>
                <a:sym typeface="Gabriel Sans Condensed Bold"/>
              </a:rPr>
              <a:t>DALAM BUKU SYAFEI (2025) DIJELASKAN BAHWA KURIKULUM: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385548" y="3454953"/>
            <a:ext cx="9621251" cy="509278"/>
            <a:chOff x="0" y="0"/>
            <a:chExt cx="2533992" cy="13413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533992" cy="134131"/>
            </a:xfrm>
            <a:custGeom>
              <a:avLst/>
              <a:gdLst/>
              <a:ahLst/>
              <a:cxnLst/>
              <a:rect l="l" t="t" r="r" b="b"/>
              <a:pathLst>
                <a:path w="2533992" h="134131">
                  <a:moveTo>
                    <a:pt x="0" y="0"/>
                  </a:moveTo>
                  <a:lnTo>
                    <a:pt x="2533992" y="0"/>
                  </a:lnTo>
                  <a:lnTo>
                    <a:pt x="2533992" y="134131"/>
                  </a:lnTo>
                  <a:lnTo>
                    <a:pt x="0" y="134131"/>
                  </a:lnTo>
                  <a:close/>
                </a:path>
              </a:pathLst>
            </a:custGeom>
            <a:solidFill>
              <a:srgbClr val="58969C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85725"/>
              <a:ext cx="2533992" cy="2198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718799" y="6982751"/>
            <a:ext cx="9621251" cy="509278"/>
            <a:chOff x="0" y="0"/>
            <a:chExt cx="2533992" cy="13413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533992" cy="134131"/>
            </a:xfrm>
            <a:custGeom>
              <a:avLst/>
              <a:gdLst/>
              <a:ahLst/>
              <a:cxnLst/>
              <a:rect l="l" t="t" r="r" b="b"/>
              <a:pathLst>
                <a:path w="2533992" h="134131">
                  <a:moveTo>
                    <a:pt x="0" y="0"/>
                  </a:moveTo>
                  <a:lnTo>
                    <a:pt x="2533992" y="0"/>
                  </a:lnTo>
                  <a:lnTo>
                    <a:pt x="2533992" y="134131"/>
                  </a:lnTo>
                  <a:lnTo>
                    <a:pt x="0" y="134131"/>
                  </a:lnTo>
                  <a:close/>
                </a:path>
              </a:pathLst>
            </a:custGeom>
            <a:solidFill>
              <a:srgbClr val="58969C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85725"/>
              <a:ext cx="2533992" cy="2198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6149841" y="10025797"/>
            <a:ext cx="1534994" cy="683924"/>
          </a:xfrm>
          <a:custGeom>
            <a:avLst/>
            <a:gdLst/>
            <a:ahLst/>
            <a:cxnLst/>
            <a:rect l="l" t="t" r="r" b="b"/>
            <a:pathLst>
              <a:path w="1534994" h="683924">
                <a:moveTo>
                  <a:pt x="0" y="0"/>
                </a:moveTo>
                <a:lnTo>
                  <a:pt x="1534994" y="0"/>
                </a:lnTo>
                <a:lnTo>
                  <a:pt x="1534994" y="683924"/>
                </a:lnTo>
                <a:lnTo>
                  <a:pt x="0" y="6839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41995" t="-38306" r="-235932" b="-3769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575376" y="8916338"/>
            <a:ext cx="683924" cy="683924"/>
          </a:xfrm>
          <a:custGeom>
            <a:avLst/>
            <a:gdLst/>
            <a:ahLst/>
            <a:cxnLst/>
            <a:rect l="l" t="t" r="r" b="b"/>
            <a:pathLst>
              <a:path w="683924" h="683924">
                <a:moveTo>
                  <a:pt x="0" y="0"/>
                </a:moveTo>
                <a:lnTo>
                  <a:pt x="683924" y="0"/>
                </a:lnTo>
                <a:lnTo>
                  <a:pt x="683924" y="683924"/>
                </a:lnTo>
                <a:lnTo>
                  <a:pt x="0" y="6839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5706140" y="2583848"/>
            <a:ext cx="1226015" cy="0"/>
          </a:xfrm>
          <a:prstGeom prst="line">
            <a:avLst/>
          </a:prstGeom>
          <a:ln w="57150" cap="flat">
            <a:solidFill>
              <a:srgbClr val="FCD39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1028700" y="3840422"/>
            <a:ext cx="3841330" cy="2986179"/>
            <a:chOff x="0" y="-76200"/>
            <a:chExt cx="1011708" cy="78648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04517" cy="643608"/>
            </a:xfrm>
            <a:custGeom>
              <a:avLst/>
              <a:gdLst/>
              <a:ahLst/>
              <a:cxnLst/>
              <a:rect l="l" t="t" r="r" b="b"/>
              <a:pathLst>
                <a:path w="1004517" h="643608">
                  <a:moveTo>
                    <a:pt x="73075" y="0"/>
                  </a:moveTo>
                  <a:lnTo>
                    <a:pt x="931442" y="0"/>
                  </a:lnTo>
                  <a:cubicBezTo>
                    <a:pt x="971801" y="0"/>
                    <a:pt x="1004517" y="32717"/>
                    <a:pt x="1004517" y="73075"/>
                  </a:cubicBezTo>
                  <a:lnTo>
                    <a:pt x="1004517" y="570533"/>
                  </a:lnTo>
                  <a:cubicBezTo>
                    <a:pt x="1004517" y="610891"/>
                    <a:pt x="971801" y="643608"/>
                    <a:pt x="931442" y="643608"/>
                  </a:cubicBezTo>
                  <a:lnTo>
                    <a:pt x="73075" y="643608"/>
                  </a:lnTo>
                  <a:cubicBezTo>
                    <a:pt x="32717" y="643608"/>
                    <a:pt x="0" y="610891"/>
                    <a:pt x="0" y="570533"/>
                  </a:cubicBezTo>
                  <a:lnTo>
                    <a:pt x="0" y="73075"/>
                  </a:lnTo>
                  <a:cubicBezTo>
                    <a:pt x="0" y="32717"/>
                    <a:pt x="32717" y="0"/>
                    <a:pt x="73075" y="0"/>
                  </a:cubicBezTo>
                  <a:close/>
                </a:path>
              </a:pathLst>
            </a:custGeom>
            <a:solidFill>
              <a:srgbClr val="22445A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191" y="-76200"/>
              <a:ext cx="1004517" cy="78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039"/>
                </a:lnSpc>
              </a:pPr>
              <a:r>
                <a:rPr lang="en-US" sz="3599" dirty="0" err="1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Terjadi</a:t>
              </a:r>
              <a:r>
                <a:rPr lang="en-US" sz="3599" dirty="0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 </a:t>
              </a:r>
              <a:r>
                <a:rPr lang="en-US" sz="3599" dirty="0" err="1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interaksi</a:t>
              </a:r>
              <a:r>
                <a:rPr lang="en-US" sz="3599" dirty="0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 </a:t>
              </a:r>
              <a:r>
                <a:rPr lang="en-US" sz="3599" dirty="0" err="1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edukatif</a:t>
              </a:r>
              <a:endParaRPr lang="en-US" sz="3599" dirty="0">
                <a:solidFill>
                  <a:srgbClr val="FFFFFE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67558" y="3840422"/>
            <a:ext cx="3841330" cy="2950013"/>
            <a:chOff x="0" y="-76200"/>
            <a:chExt cx="1011708" cy="7769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04517" cy="643608"/>
            </a:xfrm>
            <a:custGeom>
              <a:avLst/>
              <a:gdLst/>
              <a:ahLst/>
              <a:cxnLst/>
              <a:rect l="l" t="t" r="r" b="b"/>
              <a:pathLst>
                <a:path w="1004517" h="643608">
                  <a:moveTo>
                    <a:pt x="73075" y="0"/>
                  </a:moveTo>
                  <a:lnTo>
                    <a:pt x="931442" y="0"/>
                  </a:lnTo>
                  <a:cubicBezTo>
                    <a:pt x="971801" y="0"/>
                    <a:pt x="1004517" y="32717"/>
                    <a:pt x="1004517" y="73075"/>
                  </a:cubicBezTo>
                  <a:lnTo>
                    <a:pt x="1004517" y="570533"/>
                  </a:lnTo>
                  <a:cubicBezTo>
                    <a:pt x="1004517" y="610891"/>
                    <a:pt x="971801" y="643608"/>
                    <a:pt x="931442" y="643608"/>
                  </a:cubicBezTo>
                  <a:lnTo>
                    <a:pt x="73075" y="643608"/>
                  </a:lnTo>
                  <a:cubicBezTo>
                    <a:pt x="32717" y="643608"/>
                    <a:pt x="0" y="610891"/>
                    <a:pt x="0" y="570533"/>
                  </a:cubicBezTo>
                  <a:lnTo>
                    <a:pt x="0" y="73075"/>
                  </a:lnTo>
                  <a:cubicBezTo>
                    <a:pt x="0" y="32717"/>
                    <a:pt x="32717" y="0"/>
                    <a:pt x="73075" y="0"/>
                  </a:cubicBezTo>
                  <a:close/>
                </a:path>
              </a:pathLst>
            </a:custGeom>
            <a:solidFill>
              <a:srgbClr val="22445A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191" y="-76200"/>
              <a:ext cx="1004517" cy="77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dirty="0" err="1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Berorientasi</a:t>
              </a:r>
              <a:r>
                <a:rPr lang="en-US" sz="3499" dirty="0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 pada </a:t>
              </a:r>
              <a:r>
                <a:rPr lang="en-US" sz="3499" dirty="0" err="1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tujuan</a:t>
              </a:r>
              <a:endParaRPr lang="en-US" sz="3499" dirty="0">
                <a:solidFill>
                  <a:srgbClr val="FFFFFE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306416" y="3876587"/>
            <a:ext cx="3841330" cy="2950013"/>
            <a:chOff x="0" y="-66675"/>
            <a:chExt cx="1011708" cy="77695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04517" cy="643608"/>
            </a:xfrm>
            <a:custGeom>
              <a:avLst/>
              <a:gdLst/>
              <a:ahLst/>
              <a:cxnLst/>
              <a:rect l="l" t="t" r="r" b="b"/>
              <a:pathLst>
                <a:path w="1004517" h="643608">
                  <a:moveTo>
                    <a:pt x="73075" y="0"/>
                  </a:moveTo>
                  <a:lnTo>
                    <a:pt x="931442" y="0"/>
                  </a:lnTo>
                  <a:cubicBezTo>
                    <a:pt x="971801" y="0"/>
                    <a:pt x="1004517" y="32717"/>
                    <a:pt x="1004517" y="73075"/>
                  </a:cubicBezTo>
                  <a:lnTo>
                    <a:pt x="1004517" y="570533"/>
                  </a:lnTo>
                  <a:cubicBezTo>
                    <a:pt x="1004517" y="610891"/>
                    <a:pt x="971801" y="643608"/>
                    <a:pt x="931442" y="643608"/>
                  </a:cubicBezTo>
                  <a:lnTo>
                    <a:pt x="73075" y="643608"/>
                  </a:lnTo>
                  <a:cubicBezTo>
                    <a:pt x="32717" y="643608"/>
                    <a:pt x="0" y="610891"/>
                    <a:pt x="0" y="570533"/>
                  </a:cubicBezTo>
                  <a:lnTo>
                    <a:pt x="0" y="73075"/>
                  </a:lnTo>
                  <a:cubicBezTo>
                    <a:pt x="0" y="32717"/>
                    <a:pt x="32717" y="0"/>
                    <a:pt x="73075" y="0"/>
                  </a:cubicBezTo>
                  <a:close/>
                </a:path>
              </a:pathLst>
            </a:custGeom>
            <a:solidFill>
              <a:srgbClr val="22445A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191" y="-66675"/>
              <a:ext cx="1004517" cy="77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620"/>
                </a:lnSpc>
              </a:pPr>
              <a:r>
                <a:rPr lang="en-US" sz="3300" dirty="0" err="1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Mengembangkan</a:t>
              </a:r>
              <a:r>
                <a:rPr lang="en-US" sz="3300" dirty="0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 </a:t>
              </a:r>
              <a:r>
                <a:rPr lang="en-US" sz="3300" dirty="0" err="1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kognitif</a:t>
              </a:r>
              <a:r>
                <a:rPr lang="en-US" sz="3300" dirty="0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, </a:t>
              </a:r>
              <a:r>
                <a:rPr lang="en-US" sz="3300" dirty="0" err="1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afektif</a:t>
              </a:r>
              <a:r>
                <a:rPr lang="en-US" sz="3300" dirty="0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, dan </a:t>
              </a:r>
              <a:r>
                <a:rPr lang="en-US" sz="3300" dirty="0" err="1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psikomotor</a:t>
              </a:r>
              <a:endParaRPr lang="en-US" sz="3300" dirty="0">
                <a:solidFill>
                  <a:srgbClr val="FFFFFE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445273" y="3804257"/>
            <a:ext cx="3841330" cy="2986179"/>
            <a:chOff x="0" y="-85725"/>
            <a:chExt cx="1011708" cy="78648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04517" cy="643608"/>
            </a:xfrm>
            <a:custGeom>
              <a:avLst/>
              <a:gdLst/>
              <a:ahLst/>
              <a:cxnLst/>
              <a:rect l="l" t="t" r="r" b="b"/>
              <a:pathLst>
                <a:path w="1004517" h="643608">
                  <a:moveTo>
                    <a:pt x="73075" y="0"/>
                  </a:moveTo>
                  <a:lnTo>
                    <a:pt x="931442" y="0"/>
                  </a:lnTo>
                  <a:cubicBezTo>
                    <a:pt x="971801" y="0"/>
                    <a:pt x="1004517" y="32717"/>
                    <a:pt x="1004517" y="73075"/>
                  </a:cubicBezTo>
                  <a:lnTo>
                    <a:pt x="1004517" y="570533"/>
                  </a:lnTo>
                  <a:cubicBezTo>
                    <a:pt x="1004517" y="610891"/>
                    <a:pt x="971801" y="643608"/>
                    <a:pt x="931442" y="643608"/>
                  </a:cubicBezTo>
                  <a:lnTo>
                    <a:pt x="73075" y="643608"/>
                  </a:lnTo>
                  <a:cubicBezTo>
                    <a:pt x="32717" y="643608"/>
                    <a:pt x="0" y="610891"/>
                    <a:pt x="0" y="570533"/>
                  </a:cubicBezTo>
                  <a:lnTo>
                    <a:pt x="0" y="73075"/>
                  </a:lnTo>
                  <a:cubicBezTo>
                    <a:pt x="0" y="32717"/>
                    <a:pt x="32717" y="0"/>
                    <a:pt x="73075" y="0"/>
                  </a:cubicBezTo>
                  <a:close/>
                </a:path>
              </a:pathLst>
            </a:custGeom>
            <a:solidFill>
              <a:srgbClr val="22445A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191" y="-85725"/>
              <a:ext cx="1004517" cy="78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900"/>
                </a:lnSpc>
              </a:pPr>
              <a:r>
                <a:rPr lang="en-US" sz="3500" dirty="0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Guru </a:t>
              </a:r>
              <a:r>
                <a:rPr lang="en-US" sz="3500" dirty="0" err="1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sebagai</a:t>
              </a:r>
              <a:r>
                <a:rPr lang="en-US" sz="3500" dirty="0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 </a:t>
              </a:r>
              <a:r>
                <a:rPr lang="en-US" sz="3500" dirty="0" err="1">
                  <a:solidFill>
                    <a:srgbClr val="FFFFFE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fasilitator</a:t>
              </a:r>
              <a:endParaRPr lang="en-US" sz="3500" dirty="0">
                <a:solidFill>
                  <a:srgbClr val="FFFFFE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endParaRPr>
            </a:p>
          </p:txBody>
        </p:sp>
      </p:grpSp>
      <p:sp>
        <p:nvSpPr>
          <p:cNvPr id="17" name="Freeform 17"/>
          <p:cNvSpPr/>
          <p:nvPr/>
        </p:nvSpPr>
        <p:spPr>
          <a:xfrm>
            <a:off x="2519525" y="3713556"/>
            <a:ext cx="832377" cy="832377"/>
          </a:xfrm>
          <a:custGeom>
            <a:avLst/>
            <a:gdLst/>
            <a:ahLst/>
            <a:cxnLst/>
            <a:rect l="l" t="t" r="r" b="b"/>
            <a:pathLst>
              <a:path w="832377" h="832377">
                <a:moveTo>
                  <a:pt x="0" y="0"/>
                </a:moveTo>
                <a:lnTo>
                  <a:pt x="832377" y="0"/>
                </a:lnTo>
                <a:lnTo>
                  <a:pt x="832377" y="832377"/>
                </a:lnTo>
                <a:lnTo>
                  <a:pt x="0" y="8323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6658383" y="3713556"/>
            <a:ext cx="832377" cy="832377"/>
          </a:xfrm>
          <a:custGeom>
            <a:avLst/>
            <a:gdLst/>
            <a:ahLst/>
            <a:cxnLst/>
            <a:rect l="l" t="t" r="r" b="b"/>
            <a:pathLst>
              <a:path w="832377" h="832377">
                <a:moveTo>
                  <a:pt x="0" y="0"/>
                </a:moveTo>
                <a:lnTo>
                  <a:pt x="832377" y="0"/>
                </a:lnTo>
                <a:lnTo>
                  <a:pt x="832377" y="832377"/>
                </a:lnTo>
                <a:lnTo>
                  <a:pt x="0" y="8323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0797240" y="3713556"/>
            <a:ext cx="832377" cy="832377"/>
          </a:xfrm>
          <a:custGeom>
            <a:avLst/>
            <a:gdLst/>
            <a:ahLst/>
            <a:cxnLst/>
            <a:rect l="l" t="t" r="r" b="b"/>
            <a:pathLst>
              <a:path w="832377" h="832377">
                <a:moveTo>
                  <a:pt x="0" y="0"/>
                </a:moveTo>
                <a:lnTo>
                  <a:pt x="832377" y="0"/>
                </a:lnTo>
                <a:lnTo>
                  <a:pt x="832377" y="832377"/>
                </a:lnTo>
                <a:lnTo>
                  <a:pt x="0" y="8323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4936098" y="3713556"/>
            <a:ext cx="832377" cy="832377"/>
          </a:xfrm>
          <a:custGeom>
            <a:avLst/>
            <a:gdLst/>
            <a:ahLst/>
            <a:cxnLst/>
            <a:rect l="l" t="t" r="r" b="b"/>
            <a:pathLst>
              <a:path w="832377" h="832377">
                <a:moveTo>
                  <a:pt x="0" y="0"/>
                </a:moveTo>
                <a:lnTo>
                  <a:pt x="832377" y="0"/>
                </a:lnTo>
                <a:lnTo>
                  <a:pt x="832377" y="832377"/>
                </a:lnTo>
                <a:lnTo>
                  <a:pt x="0" y="8323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10800000">
            <a:off x="4732234" y="5098383"/>
            <a:ext cx="373385" cy="570149"/>
          </a:xfrm>
          <a:custGeom>
            <a:avLst/>
            <a:gdLst/>
            <a:ahLst/>
            <a:cxnLst/>
            <a:rect l="l" t="t" r="r" b="b"/>
            <a:pathLst>
              <a:path w="373385" h="570149">
                <a:moveTo>
                  <a:pt x="0" y="0"/>
                </a:moveTo>
                <a:lnTo>
                  <a:pt x="373385" y="0"/>
                </a:lnTo>
                <a:lnTo>
                  <a:pt x="373385" y="570149"/>
                </a:lnTo>
                <a:lnTo>
                  <a:pt x="0" y="5701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52697"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3569172" y="1394493"/>
            <a:ext cx="11149655" cy="1160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9"/>
              </a:lnSpc>
            </a:pPr>
            <a:r>
              <a:rPr lang="en-US" sz="6799" b="1">
                <a:solidFill>
                  <a:srgbClr val="22445A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Hakikat Kurikulum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6575376" y="9068887"/>
            <a:ext cx="683924" cy="360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4"/>
              </a:lnSpc>
            </a:pPr>
            <a:r>
              <a:rPr lang="en-US" sz="1903" b="1">
                <a:solidFill>
                  <a:srgbClr val="343434"/>
                </a:solidFill>
                <a:latin typeface="Gabriel Sans Condensed Bold"/>
                <a:ea typeface="Gabriel Sans Condensed Bold"/>
                <a:cs typeface="Gabriel Sans Condensed Bold"/>
                <a:sym typeface="Gabriel Sans Condensed Bold"/>
              </a:rPr>
              <a:t>06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519525" y="3896707"/>
            <a:ext cx="832377" cy="440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3"/>
              </a:lnSpc>
            </a:pPr>
            <a:r>
              <a:rPr lang="en-US" sz="2316" b="1">
                <a:solidFill>
                  <a:srgbClr val="FFFFFE"/>
                </a:solidFill>
                <a:latin typeface="Gabriel Sans Condensed Bold"/>
                <a:ea typeface="Gabriel Sans Condensed Bold"/>
                <a:cs typeface="Gabriel Sans Condensed Bold"/>
                <a:sym typeface="Gabriel Sans Condensed Bold"/>
              </a:rPr>
              <a:t>01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658383" y="3896707"/>
            <a:ext cx="832377" cy="440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3"/>
              </a:lnSpc>
            </a:pPr>
            <a:r>
              <a:rPr lang="en-US" sz="2316" b="1">
                <a:solidFill>
                  <a:srgbClr val="FFFFFE"/>
                </a:solidFill>
                <a:latin typeface="Gabriel Sans Condensed Bold"/>
                <a:ea typeface="Gabriel Sans Condensed Bold"/>
                <a:cs typeface="Gabriel Sans Condensed Bold"/>
                <a:sym typeface="Gabriel Sans Condensed Bold"/>
              </a:rPr>
              <a:t>02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797240" y="3896707"/>
            <a:ext cx="832377" cy="440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3"/>
              </a:lnSpc>
            </a:pPr>
            <a:r>
              <a:rPr lang="en-US" sz="2316" b="1">
                <a:solidFill>
                  <a:srgbClr val="FFFFFE"/>
                </a:solidFill>
                <a:latin typeface="Gabriel Sans Condensed Bold"/>
                <a:ea typeface="Gabriel Sans Condensed Bold"/>
                <a:cs typeface="Gabriel Sans Condensed Bold"/>
                <a:sym typeface="Gabriel Sans Condensed Bold"/>
              </a:rPr>
              <a:t>03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4936098" y="3896707"/>
            <a:ext cx="832377" cy="440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3"/>
              </a:lnSpc>
            </a:pPr>
            <a:r>
              <a:rPr lang="en-US" sz="2316" b="1">
                <a:solidFill>
                  <a:srgbClr val="FFFFFE"/>
                </a:solidFill>
                <a:latin typeface="Gabriel Sans Condensed Bold"/>
                <a:ea typeface="Gabriel Sans Condensed Bold"/>
                <a:cs typeface="Gabriel Sans Condensed Bold"/>
                <a:sym typeface="Gabriel Sans Condensed Bold"/>
              </a:rPr>
              <a:t>04</a:t>
            </a:r>
          </a:p>
        </p:txBody>
      </p:sp>
      <p:sp>
        <p:nvSpPr>
          <p:cNvPr id="28" name="Freeform 28"/>
          <p:cNvSpPr/>
          <p:nvPr/>
        </p:nvSpPr>
        <p:spPr>
          <a:xfrm rot="-10800000">
            <a:off x="8871092" y="5098383"/>
            <a:ext cx="373385" cy="570149"/>
          </a:xfrm>
          <a:custGeom>
            <a:avLst/>
            <a:gdLst/>
            <a:ahLst/>
            <a:cxnLst/>
            <a:rect l="l" t="t" r="r" b="b"/>
            <a:pathLst>
              <a:path w="373385" h="570149">
                <a:moveTo>
                  <a:pt x="0" y="0"/>
                </a:moveTo>
                <a:lnTo>
                  <a:pt x="373385" y="0"/>
                </a:lnTo>
                <a:lnTo>
                  <a:pt x="373385" y="570149"/>
                </a:lnTo>
                <a:lnTo>
                  <a:pt x="0" y="5701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52697"/>
            </a:stretch>
          </a:blipFill>
        </p:spPr>
      </p:sp>
      <p:sp>
        <p:nvSpPr>
          <p:cNvPr id="29" name="Freeform 29"/>
          <p:cNvSpPr/>
          <p:nvPr/>
        </p:nvSpPr>
        <p:spPr>
          <a:xfrm rot="-10800000">
            <a:off x="13009950" y="5098383"/>
            <a:ext cx="373385" cy="570149"/>
          </a:xfrm>
          <a:custGeom>
            <a:avLst/>
            <a:gdLst/>
            <a:ahLst/>
            <a:cxnLst/>
            <a:rect l="l" t="t" r="r" b="b"/>
            <a:pathLst>
              <a:path w="373385" h="570149">
                <a:moveTo>
                  <a:pt x="0" y="0"/>
                </a:moveTo>
                <a:lnTo>
                  <a:pt x="373385" y="0"/>
                </a:lnTo>
                <a:lnTo>
                  <a:pt x="373385" y="570149"/>
                </a:lnTo>
                <a:lnTo>
                  <a:pt x="0" y="5701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52697"/>
            </a:stretch>
          </a:blipFill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6149841" y="10025797"/>
            <a:ext cx="1534994" cy="683924"/>
          </a:xfrm>
          <a:custGeom>
            <a:avLst/>
            <a:gdLst/>
            <a:ahLst/>
            <a:cxnLst/>
            <a:rect l="l" t="t" r="r" b="b"/>
            <a:pathLst>
              <a:path w="1534994" h="683924">
                <a:moveTo>
                  <a:pt x="0" y="0"/>
                </a:moveTo>
                <a:lnTo>
                  <a:pt x="1534994" y="0"/>
                </a:lnTo>
                <a:lnTo>
                  <a:pt x="1534994" y="683924"/>
                </a:lnTo>
                <a:lnTo>
                  <a:pt x="0" y="6839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41995" t="-38306" r="-235932" b="-3769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575376" y="8916338"/>
            <a:ext cx="683924" cy="683924"/>
          </a:xfrm>
          <a:custGeom>
            <a:avLst/>
            <a:gdLst/>
            <a:ahLst/>
            <a:cxnLst/>
            <a:rect l="l" t="t" r="r" b="b"/>
            <a:pathLst>
              <a:path w="683924" h="683924">
                <a:moveTo>
                  <a:pt x="0" y="0"/>
                </a:moveTo>
                <a:lnTo>
                  <a:pt x="683924" y="0"/>
                </a:lnTo>
                <a:lnTo>
                  <a:pt x="683924" y="683924"/>
                </a:lnTo>
                <a:lnTo>
                  <a:pt x="0" y="6839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717198" y="594393"/>
            <a:ext cx="12853604" cy="1989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13"/>
              </a:lnSpc>
            </a:pPr>
            <a:r>
              <a:rPr lang="en-US" sz="5724" b="1" dirty="0" err="1">
                <a:solidFill>
                  <a:srgbClr val="22445A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Kedudukan</a:t>
            </a:r>
            <a:r>
              <a:rPr lang="en-US" sz="5724" b="1" dirty="0">
                <a:solidFill>
                  <a:srgbClr val="22445A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 </a:t>
            </a:r>
            <a:r>
              <a:rPr lang="en-US" sz="5724" b="1" dirty="0" err="1">
                <a:solidFill>
                  <a:srgbClr val="22445A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Kurikulum</a:t>
            </a:r>
            <a:r>
              <a:rPr lang="en-US" sz="5724" b="1" dirty="0">
                <a:solidFill>
                  <a:srgbClr val="22445A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 </a:t>
            </a:r>
            <a:r>
              <a:rPr lang="en-US" sz="5724" b="1" dirty="0" err="1">
                <a:solidFill>
                  <a:srgbClr val="22445A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dalam</a:t>
            </a:r>
            <a:r>
              <a:rPr lang="en-US" sz="5724" b="1" dirty="0">
                <a:solidFill>
                  <a:srgbClr val="22445A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 </a:t>
            </a:r>
            <a:r>
              <a:rPr lang="en-US" sz="5724" b="1" dirty="0" err="1">
                <a:solidFill>
                  <a:srgbClr val="22445A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Sistem</a:t>
            </a:r>
            <a:r>
              <a:rPr lang="en-US" sz="5724" b="1" dirty="0">
                <a:solidFill>
                  <a:srgbClr val="22445A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 Pendidikan Nasional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575376" y="9068887"/>
            <a:ext cx="683924" cy="360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4"/>
              </a:lnSpc>
            </a:pPr>
            <a:r>
              <a:rPr lang="en-US" sz="1903" b="1">
                <a:solidFill>
                  <a:srgbClr val="343434"/>
                </a:solidFill>
                <a:latin typeface="Gabriel Sans Condensed Bold"/>
                <a:ea typeface="Gabriel Sans Condensed Bold"/>
                <a:cs typeface="Gabriel Sans Condensed Bold"/>
                <a:sym typeface="Gabriel Sans Condensed Bold"/>
              </a:rPr>
              <a:t>07</a:t>
            </a:r>
          </a:p>
        </p:txBody>
      </p:sp>
      <p:sp>
        <p:nvSpPr>
          <p:cNvPr id="6" name="AutoShape 6"/>
          <p:cNvSpPr/>
          <p:nvPr/>
        </p:nvSpPr>
        <p:spPr>
          <a:xfrm>
            <a:off x="5582315" y="2583848"/>
            <a:ext cx="1226015" cy="0"/>
          </a:xfrm>
          <a:prstGeom prst="line">
            <a:avLst/>
          </a:prstGeom>
          <a:ln w="57150" cap="flat">
            <a:solidFill>
              <a:srgbClr val="FCD39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/>
          <p:nvPr/>
        </p:nvGrpSpPr>
        <p:grpSpPr>
          <a:xfrm>
            <a:off x="1028700" y="3276315"/>
            <a:ext cx="7970659" cy="1965776"/>
            <a:chOff x="0" y="0"/>
            <a:chExt cx="2099268" cy="51773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99268" cy="517735"/>
            </a:xfrm>
            <a:custGeom>
              <a:avLst/>
              <a:gdLst/>
              <a:ahLst/>
              <a:cxnLst/>
              <a:rect l="l" t="t" r="r" b="b"/>
              <a:pathLst>
                <a:path w="2099268" h="517735">
                  <a:moveTo>
                    <a:pt x="34967" y="0"/>
                  </a:moveTo>
                  <a:lnTo>
                    <a:pt x="2064302" y="0"/>
                  </a:lnTo>
                  <a:cubicBezTo>
                    <a:pt x="2073575" y="0"/>
                    <a:pt x="2082469" y="3684"/>
                    <a:pt x="2089027" y="10242"/>
                  </a:cubicBezTo>
                  <a:cubicBezTo>
                    <a:pt x="2095584" y="16799"/>
                    <a:pt x="2099268" y="25693"/>
                    <a:pt x="2099268" y="34967"/>
                  </a:cubicBezTo>
                  <a:lnTo>
                    <a:pt x="2099268" y="482768"/>
                  </a:lnTo>
                  <a:cubicBezTo>
                    <a:pt x="2099268" y="492042"/>
                    <a:pt x="2095584" y="500936"/>
                    <a:pt x="2089027" y="507494"/>
                  </a:cubicBezTo>
                  <a:cubicBezTo>
                    <a:pt x="2082469" y="514051"/>
                    <a:pt x="2073575" y="517735"/>
                    <a:pt x="2064302" y="517735"/>
                  </a:cubicBezTo>
                  <a:lnTo>
                    <a:pt x="34967" y="517735"/>
                  </a:lnTo>
                  <a:cubicBezTo>
                    <a:pt x="25693" y="517735"/>
                    <a:pt x="16799" y="514051"/>
                    <a:pt x="10242" y="507494"/>
                  </a:cubicBezTo>
                  <a:cubicBezTo>
                    <a:pt x="3684" y="500936"/>
                    <a:pt x="0" y="492042"/>
                    <a:pt x="0" y="482768"/>
                  </a:cubicBezTo>
                  <a:lnTo>
                    <a:pt x="0" y="34967"/>
                  </a:lnTo>
                  <a:cubicBezTo>
                    <a:pt x="0" y="25693"/>
                    <a:pt x="3684" y="16799"/>
                    <a:pt x="10242" y="10242"/>
                  </a:cubicBezTo>
                  <a:cubicBezTo>
                    <a:pt x="16799" y="3684"/>
                    <a:pt x="25693" y="0"/>
                    <a:pt x="34967" y="0"/>
                  </a:cubicBezTo>
                  <a:close/>
                </a:path>
              </a:pathLst>
            </a:custGeom>
            <a:solidFill>
              <a:srgbClr val="22445A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2099268" cy="6034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466830" y="3728387"/>
            <a:ext cx="729872" cy="1061632"/>
          </a:xfrm>
          <a:custGeom>
            <a:avLst/>
            <a:gdLst/>
            <a:ahLst/>
            <a:cxnLst/>
            <a:rect l="l" t="t" r="r" b="b"/>
            <a:pathLst>
              <a:path w="729872" h="1061632">
                <a:moveTo>
                  <a:pt x="0" y="0"/>
                </a:moveTo>
                <a:lnTo>
                  <a:pt x="729872" y="0"/>
                </a:lnTo>
                <a:lnTo>
                  <a:pt x="729872" y="1061632"/>
                </a:lnTo>
                <a:lnTo>
                  <a:pt x="0" y="10616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506532" y="3900924"/>
            <a:ext cx="6179522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3499" spc="34">
                <a:solidFill>
                  <a:srgbClr val="FFFFFE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Sebagai jantung pendidikan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5565941"/>
            <a:ext cx="7970659" cy="1965776"/>
            <a:chOff x="0" y="0"/>
            <a:chExt cx="2099268" cy="51773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99268" cy="517735"/>
            </a:xfrm>
            <a:custGeom>
              <a:avLst/>
              <a:gdLst/>
              <a:ahLst/>
              <a:cxnLst/>
              <a:rect l="l" t="t" r="r" b="b"/>
              <a:pathLst>
                <a:path w="2099268" h="517735">
                  <a:moveTo>
                    <a:pt x="34967" y="0"/>
                  </a:moveTo>
                  <a:lnTo>
                    <a:pt x="2064302" y="0"/>
                  </a:lnTo>
                  <a:cubicBezTo>
                    <a:pt x="2073575" y="0"/>
                    <a:pt x="2082469" y="3684"/>
                    <a:pt x="2089027" y="10242"/>
                  </a:cubicBezTo>
                  <a:cubicBezTo>
                    <a:pt x="2095584" y="16799"/>
                    <a:pt x="2099268" y="25693"/>
                    <a:pt x="2099268" y="34967"/>
                  </a:cubicBezTo>
                  <a:lnTo>
                    <a:pt x="2099268" y="482768"/>
                  </a:lnTo>
                  <a:cubicBezTo>
                    <a:pt x="2099268" y="492042"/>
                    <a:pt x="2095584" y="500936"/>
                    <a:pt x="2089027" y="507494"/>
                  </a:cubicBezTo>
                  <a:cubicBezTo>
                    <a:pt x="2082469" y="514051"/>
                    <a:pt x="2073575" y="517735"/>
                    <a:pt x="2064302" y="517735"/>
                  </a:cubicBezTo>
                  <a:lnTo>
                    <a:pt x="34967" y="517735"/>
                  </a:lnTo>
                  <a:cubicBezTo>
                    <a:pt x="25693" y="517735"/>
                    <a:pt x="16799" y="514051"/>
                    <a:pt x="10242" y="507494"/>
                  </a:cubicBezTo>
                  <a:cubicBezTo>
                    <a:pt x="3684" y="500936"/>
                    <a:pt x="0" y="492042"/>
                    <a:pt x="0" y="482768"/>
                  </a:cubicBezTo>
                  <a:lnTo>
                    <a:pt x="0" y="34967"/>
                  </a:lnTo>
                  <a:cubicBezTo>
                    <a:pt x="0" y="25693"/>
                    <a:pt x="3684" y="16799"/>
                    <a:pt x="10242" y="10242"/>
                  </a:cubicBezTo>
                  <a:cubicBezTo>
                    <a:pt x="16799" y="3684"/>
                    <a:pt x="25693" y="0"/>
                    <a:pt x="34967" y="0"/>
                  </a:cubicBezTo>
                  <a:close/>
                </a:path>
              </a:pathLst>
            </a:custGeom>
            <a:solidFill>
              <a:srgbClr val="22445A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2099268" cy="6034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506532" y="6205929"/>
            <a:ext cx="6207476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 spc="35">
                <a:solidFill>
                  <a:srgbClr val="FFFFFE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Sebagai pedoman nasional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288641" y="3276315"/>
            <a:ext cx="7970659" cy="1965776"/>
            <a:chOff x="0" y="0"/>
            <a:chExt cx="2099268" cy="51773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099268" cy="517735"/>
            </a:xfrm>
            <a:custGeom>
              <a:avLst/>
              <a:gdLst/>
              <a:ahLst/>
              <a:cxnLst/>
              <a:rect l="l" t="t" r="r" b="b"/>
              <a:pathLst>
                <a:path w="2099268" h="517735">
                  <a:moveTo>
                    <a:pt x="34967" y="0"/>
                  </a:moveTo>
                  <a:lnTo>
                    <a:pt x="2064302" y="0"/>
                  </a:lnTo>
                  <a:cubicBezTo>
                    <a:pt x="2073575" y="0"/>
                    <a:pt x="2082469" y="3684"/>
                    <a:pt x="2089027" y="10242"/>
                  </a:cubicBezTo>
                  <a:cubicBezTo>
                    <a:pt x="2095584" y="16799"/>
                    <a:pt x="2099268" y="25693"/>
                    <a:pt x="2099268" y="34967"/>
                  </a:cubicBezTo>
                  <a:lnTo>
                    <a:pt x="2099268" y="482768"/>
                  </a:lnTo>
                  <a:cubicBezTo>
                    <a:pt x="2099268" y="492042"/>
                    <a:pt x="2095584" y="500936"/>
                    <a:pt x="2089027" y="507494"/>
                  </a:cubicBezTo>
                  <a:cubicBezTo>
                    <a:pt x="2082469" y="514051"/>
                    <a:pt x="2073575" y="517735"/>
                    <a:pt x="2064302" y="517735"/>
                  </a:cubicBezTo>
                  <a:lnTo>
                    <a:pt x="34967" y="517735"/>
                  </a:lnTo>
                  <a:cubicBezTo>
                    <a:pt x="25693" y="517735"/>
                    <a:pt x="16799" y="514051"/>
                    <a:pt x="10242" y="507494"/>
                  </a:cubicBezTo>
                  <a:cubicBezTo>
                    <a:pt x="3684" y="500936"/>
                    <a:pt x="0" y="492042"/>
                    <a:pt x="0" y="482768"/>
                  </a:cubicBezTo>
                  <a:lnTo>
                    <a:pt x="0" y="34967"/>
                  </a:lnTo>
                  <a:cubicBezTo>
                    <a:pt x="0" y="25693"/>
                    <a:pt x="3684" y="16799"/>
                    <a:pt x="10242" y="10242"/>
                  </a:cubicBezTo>
                  <a:cubicBezTo>
                    <a:pt x="16799" y="3684"/>
                    <a:pt x="25693" y="0"/>
                    <a:pt x="34967" y="0"/>
                  </a:cubicBezTo>
                  <a:close/>
                </a:path>
              </a:pathLst>
            </a:custGeom>
            <a:solidFill>
              <a:srgbClr val="22445A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2099268" cy="6034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0887971" y="3638986"/>
            <a:ext cx="5687405" cy="111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3499" spc="34">
                <a:solidFill>
                  <a:srgbClr val="FFFFFE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Sebagai pengarah kebijakan pembelajaran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9288641" y="5565941"/>
            <a:ext cx="7970659" cy="1965776"/>
            <a:chOff x="0" y="0"/>
            <a:chExt cx="2099268" cy="51773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99268" cy="517735"/>
            </a:xfrm>
            <a:custGeom>
              <a:avLst/>
              <a:gdLst/>
              <a:ahLst/>
              <a:cxnLst/>
              <a:rect l="l" t="t" r="r" b="b"/>
              <a:pathLst>
                <a:path w="2099268" h="517735">
                  <a:moveTo>
                    <a:pt x="34967" y="0"/>
                  </a:moveTo>
                  <a:lnTo>
                    <a:pt x="2064302" y="0"/>
                  </a:lnTo>
                  <a:cubicBezTo>
                    <a:pt x="2073575" y="0"/>
                    <a:pt x="2082469" y="3684"/>
                    <a:pt x="2089027" y="10242"/>
                  </a:cubicBezTo>
                  <a:cubicBezTo>
                    <a:pt x="2095584" y="16799"/>
                    <a:pt x="2099268" y="25693"/>
                    <a:pt x="2099268" y="34967"/>
                  </a:cubicBezTo>
                  <a:lnTo>
                    <a:pt x="2099268" y="482768"/>
                  </a:lnTo>
                  <a:cubicBezTo>
                    <a:pt x="2099268" y="492042"/>
                    <a:pt x="2095584" y="500936"/>
                    <a:pt x="2089027" y="507494"/>
                  </a:cubicBezTo>
                  <a:cubicBezTo>
                    <a:pt x="2082469" y="514051"/>
                    <a:pt x="2073575" y="517735"/>
                    <a:pt x="2064302" y="517735"/>
                  </a:cubicBezTo>
                  <a:lnTo>
                    <a:pt x="34967" y="517735"/>
                  </a:lnTo>
                  <a:cubicBezTo>
                    <a:pt x="25693" y="517735"/>
                    <a:pt x="16799" y="514051"/>
                    <a:pt x="10242" y="507494"/>
                  </a:cubicBezTo>
                  <a:cubicBezTo>
                    <a:pt x="3684" y="500936"/>
                    <a:pt x="0" y="492042"/>
                    <a:pt x="0" y="482768"/>
                  </a:cubicBezTo>
                  <a:lnTo>
                    <a:pt x="0" y="34967"/>
                  </a:lnTo>
                  <a:cubicBezTo>
                    <a:pt x="0" y="25693"/>
                    <a:pt x="3684" y="16799"/>
                    <a:pt x="10242" y="10242"/>
                  </a:cubicBezTo>
                  <a:cubicBezTo>
                    <a:pt x="16799" y="3684"/>
                    <a:pt x="25693" y="0"/>
                    <a:pt x="34967" y="0"/>
                  </a:cubicBezTo>
                  <a:close/>
                </a:path>
              </a:pathLst>
            </a:custGeom>
            <a:solidFill>
              <a:srgbClr val="22445A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85725"/>
              <a:ext cx="2099268" cy="6034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0887971" y="5939229"/>
            <a:ext cx="5508627" cy="114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 spc="35">
                <a:solidFill>
                  <a:srgbClr val="FFFFFE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Sebagai alat pencapai tujuan pendidikan nasional</a:t>
            </a:r>
          </a:p>
        </p:txBody>
      </p:sp>
      <p:sp>
        <p:nvSpPr>
          <p:cNvPr id="24" name="Freeform 24"/>
          <p:cNvSpPr/>
          <p:nvPr/>
        </p:nvSpPr>
        <p:spPr>
          <a:xfrm>
            <a:off x="1349826" y="6066889"/>
            <a:ext cx="963879" cy="963879"/>
          </a:xfrm>
          <a:custGeom>
            <a:avLst/>
            <a:gdLst/>
            <a:ahLst/>
            <a:cxnLst/>
            <a:rect l="l" t="t" r="r" b="b"/>
            <a:pathLst>
              <a:path w="963879" h="963879">
                <a:moveTo>
                  <a:pt x="0" y="0"/>
                </a:moveTo>
                <a:lnTo>
                  <a:pt x="963880" y="0"/>
                </a:lnTo>
                <a:lnTo>
                  <a:pt x="963880" y="963879"/>
                </a:lnTo>
                <a:lnTo>
                  <a:pt x="0" y="9638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9662677" y="3764995"/>
            <a:ext cx="892046" cy="988416"/>
          </a:xfrm>
          <a:custGeom>
            <a:avLst/>
            <a:gdLst/>
            <a:ahLst/>
            <a:cxnLst/>
            <a:rect l="l" t="t" r="r" b="b"/>
            <a:pathLst>
              <a:path w="892046" h="988416">
                <a:moveTo>
                  <a:pt x="0" y="0"/>
                </a:moveTo>
                <a:lnTo>
                  <a:pt x="892046" y="0"/>
                </a:lnTo>
                <a:lnTo>
                  <a:pt x="892046" y="988416"/>
                </a:lnTo>
                <a:lnTo>
                  <a:pt x="0" y="9884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9708386" y="6176537"/>
            <a:ext cx="800628" cy="744584"/>
          </a:xfrm>
          <a:custGeom>
            <a:avLst/>
            <a:gdLst/>
            <a:ahLst/>
            <a:cxnLst/>
            <a:rect l="l" t="t" r="r" b="b"/>
            <a:pathLst>
              <a:path w="800628" h="744584">
                <a:moveTo>
                  <a:pt x="0" y="0"/>
                </a:moveTo>
                <a:lnTo>
                  <a:pt x="800628" y="0"/>
                </a:lnTo>
                <a:lnTo>
                  <a:pt x="800628" y="744584"/>
                </a:lnTo>
                <a:lnTo>
                  <a:pt x="0" y="74458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6149841" y="10025797"/>
            <a:ext cx="1534994" cy="683924"/>
          </a:xfrm>
          <a:custGeom>
            <a:avLst/>
            <a:gdLst/>
            <a:ahLst/>
            <a:cxnLst/>
            <a:rect l="l" t="t" r="r" b="b"/>
            <a:pathLst>
              <a:path w="1534994" h="683924">
                <a:moveTo>
                  <a:pt x="0" y="0"/>
                </a:moveTo>
                <a:lnTo>
                  <a:pt x="1534994" y="0"/>
                </a:lnTo>
                <a:lnTo>
                  <a:pt x="1534994" y="683924"/>
                </a:lnTo>
                <a:lnTo>
                  <a:pt x="0" y="6839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41995" t="-38306" r="-235932" b="-3769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575376" y="8916338"/>
            <a:ext cx="683924" cy="683924"/>
          </a:xfrm>
          <a:custGeom>
            <a:avLst/>
            <a:gdLst/>
            <a:ahLst/>
            <a:cxnLst/>
            <a:rect l="l" t="t" r="r" b="b"/>
            <a:pathLst>
              <a:path w="683924" h="683924">
                <a:moveTo>
                  <a:pt x="0" y="0"/>
                </a:moveTo>
                <a:lnTo>
                  <a:pt x="683924" y="0"/>
                </a:lnTo>
                <a:lnTo>
                  <a:pt x="683924" y="683924"/>
                </a:lnTo>
                <a:lnTo>
                  <a:pt x="0" y="6839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6397530" y="2583848"/>
            <a:ext cx="1226015" cy="0"/>
          </a:xfrm>
          <a:prstGeom prst="line">
            <a:avLst/>
          </a:prstGeom>
          <a:ln w="57150" cap="flat">
            <a:solidFill>
              <a:srgbClr val="FCD39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>
            <a:off x="9432098" y="4248123"/>
            <a:ext cx="582265" cy="582265"/>
          </a:xfrm>
          <a:custGeom>
            <a:avLst/>
            <a:gdLst/>
            <a:ahLst/>
            <a:cxnLst/>
            <a:rect l="l" t="t" r="r" b="b"/>
            <a:pathLst>
              <a:path w="582265" h="582265">
                <a:moveTo>
                  <a:pt x="0" y="0"/>
                </a:moveTo>
                <a:lnTo>
                  <a:pt x="582265" y="0"/>
                </a:lnTo>
                <a:lnTo>
                  <a:pt x="582265" y="582265"/>
                </a:lnTo>
                <a:lnTo>
                  <a:pt x="0" y="5822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432098" y="5086273"/>
            <a:ext cx="582265" cy="582265"/>
          </a:xfrm>
          <a:custGeom>
            <a:avLst/>
            <a:gdLst/>
            <a:ahLst/>
            <a:cxnLst/>
            <a:rect l="l" t="t" r="r" b="b"/>
            <a:pathLst>
              <a:path w="582265" h="582265">
                <a:moveTo>
                  <a:pt x="0" y="0"/>
                </a:moveTo>
                <a:lnTo>
                  <a:pt x="582265" y="0"/>
                </a:lnTo>
                <a:lnTo>
                  <a:pt x="582265" y="582265"/>
                </a:lnTo>
                <a:lnTo>
                  <a:pt x="0" y="5822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686406" y="1299243"/>
            <a:ext cx="15230932" cy="1160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9"/>
              </a:lnSpc>
            </a:pPr>
            <a:r>
              <a:rPr lang="en-US" sz="6799" b="1" dirty="0" err="1">
                <a:solidFill>
                  <a:srgbClr val="22445A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Hubungan</a:t>
            </a:r>
            <a:r>
              <a:rPr lang="en-US" sz="6799" b="1" dirty="0">
                <a:solidFill>
                  <a:srgbClr val="22445A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 </a:t>
            </a:r>
            <a:r>
              <a:rPr lang="en-US" sz="6799" b="1" dirty="0" err="1">
                <a:solidFill>
                  <a:srgbClr val="22445A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Kurikulum</a:t>
            </a:r>
            <a:r>
              <a:rPr lang="en-US" sz="6799" b="1" dirty="0">
                <a:solidFill>
                  <a:srgbClr val="22445A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 dan </a:t>
            </a:r>
            <a:r>
              <a:rPr lang="en-US" sz="6799" b="1" dirty="0" err="1">
                <a:solidFill>
                  <a:srgbClr val="22445A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Pembelajaran</a:t>
            </a:r>
            <a:endParaRPr lang="en-US" sz="6799" b="1" dirty="0">
              <a:solidFill>
                <a:srgbClr val="22445A"/>
              </a:solidFill>
              <a:latin typeface="Open Sans Condensed Ultra-Bold"/>
              <a:ea typeface="Open Sans Condensed Ultra-Bold"/>
              <a:cs typeface="Open Sans Condensed Ultra-Bold"/>
              <a:sym typeface="Open Sans Condensed Ultra-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6575376" y="9068887"/>
            <a:ext cx="683924" cy="360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4"/>
              </a:lnSpc>
            </a:pPr>
            <a:r>
              <a:rPr lang="en-US" sz="1903" b="1">
                <a:solidFill>
                  <a:srgbClr val="343434"/>
                </a:solidFill>
                <a:latin typeface="Gabriel Sans Condensed Bold"/>
                <a:ea typeface="Gabriel Sans Condensed Bold"/>
                <a:cs typeface="Gabriel Sans Condensed Bold"/>
                <a:sym typeface="Gabriel Sans Condensed Bold"/>
              </a:rPr>
              <a:t>08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64383" y="4287006"/>
            <a:ext cx="7833536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spc="27" dirty="0" err="1">
                <a:solidFill>
                  <a:srgbClr val="343434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Kurikulum</a:t>
            </a:r>
            <a:r>
              <a:rPr lang="en-US" sz="2799" spc="27" dirty="0">
                <a:solidFill>
                  <a:srgbClr val="343434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 </a:t>
            </a:r>
            <a:r>
              <a:rPr lang="en-US" sz="2799" spc="27" dirty="0" err="1">
                <a:solidFill>
                  <a:srgbClr val="343434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tanpa</a:t>
            </a:r>
            <a:r>
              <a:rPr lang="en-US" sz="2799" spc="27" dirty="0">
                <a:solidFill>
                  <a:srgbClr val="343434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 </a:t>
            </a:r>
            <a:r>
              <a:rPr lang="en-US" sz="2799" spc="27" dirty="0" err="1">
                <a:solidFill>
                  <a:srgbClr val="343434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pembelajaran</a:t>
            </a:r>
            <a:r>
              <a:rPr lang="en-US" sz="2799" spc="27" dirty="0">
                <a:solidFill>
                  <a:srgbClr val="343434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 → </a:t>
            </a:r>
            <a:r>
              <a:rPr lang="en-US" sz="2799" spc="27" dirty="0" err="1">
                <a:solidFill>
                  <a:srgbClr val="343434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tidak</a:t>
            </a:r>
            <a:r>
              <a:rPr lang="en-US" sz="2799" spc="27" dirty="0">
                <a:solidFill>
                  <a:srgbClr val="343434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 </a:t>
            </a:r>
            <a:r>
              <a:rPr lang="en-US" sz="2799" spc="27" dirty="0" err="1">
                <a:solidFill>
                  <a:srgbClr val="343434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terlaksana</a:t>
            </a:r>
            <a:endParaRPr lang="en-US" sz="2799" spc="27" dirty="0">
              <a:solidFill>
                <a:srgbClr val="343434"/>
              </a:solidFill>
              <a:latin typeface="Gabriel Sans Condensed"/>
              <a:ea typeface="Gabriel Sans Condensed"/>
              <a:cs typeface="Gabriel Sans Condensed"/>
              <a:sym typeface="Gabriel Sans Condense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264383" y="5125156"/>
            <a:ext cx="7833536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spc="27">
                <a:solidFill>
                  <a:srgbClr val="343434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Pembelajaran tanpa kurikulum → tidak terarah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E2C72768-B3B7-D403-8F2D-0C8FEE59CB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004520"/>
              </p:ext>
            </p:extLst>
          </p:nvPr>
        </p:nvGraphicFramePr>
        <p:xfrm>
          <a:off x="533400" y="3570846"/>
          <a:ext cx="8648676" cy="415017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4324338">
                  <a:extLst>
                    <a:ext uri="{9D8B030D-6E8A-4147-A177-3AD203B41FA5}">
                      <a16:colId xmlns:a16="http://schemas.microsoft.com/office/drawing/2014/main" val="3365827625"/>
                    </a:ext>
                  </a:extLst>
                </a:gridCol>
                <a:gridCol w="4324338">
                  <a:extLst>
                    <a:ext uri="{9D8B030D-6E8A-4147-A177-3AD203B41FA5}">
                      <a16:colId xmlns:a16="http://schemas.microsoft.com/office/drawing/2014/main" val="1987016514"/>
                    </a:ext>
                  </a:extLst>
                </a:gridCol>
              </a:tblGrid>
              <a:tr h="89530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D" sz="3600" b="1" u="sng" dirty="0">
                          <a:solidFill>
                            <a:srgbClr val="FCD39E"/>
                          </a:solidFill>
                        </a:rPr>
                        <a:t>KURIKULUM</a:t>
                      </a:r>
                      <a:endParaRPr lang="en-ID" sz="3600" b="1" u="sng" dirty="0">
                        <a:solidFill>
                          <a:srgbClr val="FCD39E"/>
                        </a:solidFill>
                        <a:latin typeface="Gabriel Sans Condensed" panose="020B0604020202020204" charset="0"/>
                      </a:endParaRPr>
                    </a:p>
                  </a:txBody>
                  <a:tcPr anchor="ctr">
                    <a:solidFill>
                      <a:srgbClr val="22445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D" sz="3600" b="1" u="sng" dirty="0">
                          <a:solidFill>
                            <a:srgbClr val="FCD39E"/>
                          </a:solidFill>
                        </a:rPr>
                        <a:t>PEMBELAJARAN</a:t>
                      </a:r>
                      <a:endParaRPr lang="en-ID" sz="3600" b="1" u="sng" dirty="0">
                        <a:solidFill>
                          <a:srgbClr val="FCD39E"/>
                        </a:solidFill>
                        <a:latin typeface="Gabriel Sans Condensed" panose="020B0604020202020204" charset="0"/>
                      </a:endParaRPr>
                    </a:p>
                  </a:txBody>
                  <a:tcPr anchor="ctr">
                    <a:solidFill>
                      <a:srgbClr val="2244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9916853"/>
                  </a:ext>
                </a:extLst>
              </a:tr>
              <a:tr h="117084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D" sz="3600" dirty="0" err="1">
                          <a:solidFill>
                            <a:srgbClr val="FCD39E"/>
                          </a:solidFill>
                        </a:rPr>
                        <a:t>Bersifat</a:t>
                      </a:r>
                      <a:r>
                        <a:rPr lang="en-ID" sz="3600" dirty="0">
                          <a:solidFill>
                            <a:srgbClr val="FCD39E"/>
                          </a:solidFill>
                        </a:rPr>
                        <a:t> </a:t>
                      </a:r>
                      <a:r>
                        <a:rPr lang="en-ID" sz="3600" dirty="0" err="1">
                          <a:solidFill>
                            <a:srgbClr val="FCD39E"/>
                          </a:solidFill>
                        </a:rPr>
                        <a:t>perencanaan</a:t>
                      </a:r>
                      <a:endParaRPr lang="en-ID" sz="3600" dirty="0">
                        <a:solidFill>
                          <a:srgbClr val="FCD39E"/>
                        </a:solidFill>
                        <a:latin typeface="Gabriel Sans Condensed" panose="020B0604020202020204" charset="0"/>
                      </a:endParaRPr>
                    </a:p>
                  </a:txBody>
                  <a:tcPr anchor="ctr">
                    <a:solidFill>
                      <a:srgbClr val="22445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D" sz="3600" dirty="0" err="1">
                          <a:solidFill>
                            <a:srgbClr val="FCD39E"/>
                          </a:solidFill>
                        </a:rPr>
                        <a:t>Bersifat</a:t>
                      </a:r>
                      <a:r>
                        <a:rPr lang="en-ID" sz="3600" dirty="0">
                          <a:solidFill>
                            <a:srgbClr val="FCD39E"/>
                          </a:solidFill>
                        </a:rPr>
                        <a:t> </a:t>
                      </a:r>
                      <a:r>
                        <a:rPr lang="en-ID" sz="3600" dirty="0" err="1">
                          <a:solidFill>
                            <a:srgbClr val="FCD39E"/>
                          </a:solidFill>
                        </a:rPr>
                        <a:t>implementasi</a:t>
                      </a:r>
                      <a:endParaRPr lang="en-ID" sz="3600" dirty="0">
                        <a:solidFill>
                          <a:srgbClr val="FCD39E"/>
                        </a:solidFill>
                        <a:latin typeface="Gabriel Sans Condensed" panose="020B0604020202020204" charset="0"/>
                      </a:endParaRPr>
                    </a:p>
                  </a:txBody>
                  <a:tcPr anchor="ctr">
                    <a:solidFill>
                      <a:srgbClr val="2244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539373"/>
                  </a:ext>
                </a:extLst>
              </a:tr>
              <a:tr h="89530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D" sz="3600" dirty="0" err="1">
                          <a:solidFill>
                            <a:srgbClr val="FCD39E"/>
                          </a:solidFill>
                        </a:rPr>
                        <a:t>Dokumen</a:t>
                      </a:r>
                      <a:r>
                        <a:rPr lang="en-ID" sz="3600" dirty="0">
                          <a:solidFill>
                            <a:srgbClr val="FCD39E"/>
                          </a:solidFill>
                        </a:rPr>
                        <a:t> formal</a:t>
                      </a:r>
                      <a:endParaRPr lang="en-ID" sz="3600" dirty="0">
                        <a:solidFill>
                          <a:srgbClr val="FCD39E"/>
                        </a:solidFill>
                        <a:latin typeface="Gabriel Sans Condensed" panose="020B0604020202020204" charset="0"/>
                      </a:endParaRPr>
                    </a:p>
                  </a:txBody>
                  <a:tcPr anchor="ctr">
                    <a:solidFill>
                      <a:srgbClr val="22445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D" sz="3600" dirty="0">
                          <a:solidFill>
                            <a:srgbClr val="FCD39E"/>
                          </a:solidFill>
                        </a:rPr>
                        <a:t>Proses </a:t>
                      </a:r>
                      <a:r>
                        <a:rPr lang="en-ID" sz="3600" dirty="0" err="1">
                          <a:solidFill>
                            <a:srgbClr val="FCD39E"/>
                          </a:solidFill>
                        </a:rPr>
                        <a:t>praktik</a:t>
                      </a:r>
                      <a:endParaRPr lang="en-ID" sz="3600" dirty="0">
                        <a:solidFill>
                          <a:srgbClr val="FCD39E"/>
                        </a:solidFill>
                        <a:latin typeface="Gabriel Sans Condensed" panose="020B0604020202020204" charset="0"/>
                      </a:endParaRPr>
                    </a:p>
                  </a:txBody>
                  <a:tcPr anchor="ctr">
                    <a:solidFill>
                      <a:srgbClr val="2244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105079"/>
                  </a:ext>
                </a:extLst>
              </a:tr>
              <a:tr h="117084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D" sz="3600">
                          <a:solidFill>
                            <a:srgbClr val="FCD39E"/>
                          </a:solidFill>
                        </a:rPr>
                        <a:t>Mengatur tujuan dan isi</a:t>
                      </a:r>
                      <a:endParaRPr lang="en-ID" sz="3600">
                        <a:solidFill>
                          <a:srgbClr val="FCD39E"/>
                        </a:solidFill>
                        <a:latin typeface="Gabriel Sans Condensed" panose="020B0604020202020204" charset="0"/>
                      </a:endParaRPr>
                    </a:p>
                  </a:txBody>
                  <a:tcPr anchor="ctr">
                    <a:solidFill>
                      <a:srgbClr val="22445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D" sz="3600" dirty="0" err="1">
                          <a:solidFill>
                            <a:srgbClr val="FCD39E"/>
                          </a:solidFill>
                        </a:rPr>
                        <a:t>Mengatur</a:t>
                      </a:r>
                      <a:r>
                        <a:rPr lang="en-ID" sz="3600" dirty="0">
                          <a:solidFill>
                            <a:srgbClr val="FCD39E"/>
                          </a:solidFill>
                        </a:rPr>
                        <a:t> </a:t>
                      </a:r>
                      <a:r>
                        <a:rPr lang="en-ID" sz="3600" dirty="0" err="1">
                          <a:solidFill>
                            <a:srgbClr val="FCD39E"/>
                          </a:solidFill>
                        </a:rPr>
                        <a:t>interaksi</a:t>
                      </a:r>
                      <a:r>
                        <a:rPr lang="en-ID" sz="3600" dirty="0">
                          <a:solidFill>
                            <a:srgbClr val="FCD39E"/>
                          </a:solidFill>
                        </a:rPr>
                        <a:t> dan strategi</a:t>
                      </a:r>
                      <a:endParaRPr lang="en-ID" sz="3600" dirty="0">
                        <a:solidFill>
                          <a:srgbClr val="FCD39E"/>
                        </a:solidFill>
                        <a:latin typeface="Gabriel Sans Condensed" panose="020B0604020202020204" charset="0"/>
                      </a:endParaRPr>
                    </a:p>
                  </a:txBody>
                  <a:tcPr anchor="ctr">
                    <a:solidFill>
                      <a:srgbClr val="2244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20416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4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6149841" y="10025797"/>
            <a:ext cx="1534994" cy="683924"/>
          </a:xfrm>
          <a:custGeom>
            <a:avLst/>
            <a:gdLst/>
            <a:ahLst/>
            <a:cxnLst/>
            <a:rect l="l" t="t" r="r" b="b"/>
            <a:pathLst>
              <a:path w="1534994" h="683924">
                <a:moveTo>
                  <a:pt x="0" y="0"/>
                </a:moveTo>
                <a:lnTo>
                  <a:pt x="1534994" y="0"/>
                </a:lnTo>
                <a:lnTo>
                  <a:pt x="1534994" y="683924"/>
                </a:lnTo>
                <a:lnTo>
                  <a:pt x="0" y="6839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41995" t="-38306" r="-235932" b="-3769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575376" y="8916338"/>
            <a:ext cx="683924" cy="683924"/>
          </a:xfrm>
          <a:custGeom>
            <a:avLst/>
            <a:gdLst/>
            <a:ahLst/>
            <a:cxnLst/>
            <a:rect l="l" t="t" r="r" b="b"/>
            <a:pathLst>
              <a:path w="683924" h="683924">
                <a:moveTo>
                  <a:pt x="0" y="0"/>
                </a:moveTo>
                <a:lnTo>
                  <a:pt x="683924" y="0"/>
                </a:lnTo>
                <a:lnTo>
                  <a:pt x="683924" y="683924"/>
                </a:lnTo>
                <a:lnTo>
                  <a:pt x="0" y="6839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442835" y="1932345"/>
            <a:ext cx="10845165" cy="3581458"/>
          </a:xfrm>
          <a:custGeom>
            <a:avLst/>
            <a:gdLst/>
            <a:ahLst/>
            <a:cxnLst/>
            <a:rect l="l" t="t" r="r" b="b"/>
            <a:pathLst>
              <a:path w="10845165" h="3581458">
                <a:moveTo>
                  <a:pt x="0" y="0"/>
                </a:moveTo>
                <a:lnTo>
                  <a:pt x="10845165" y="0"/>
                </a:lnTo>
                <a:lnTo>
                  <a:pt x="10845165" y="3581458"/>
                </a:lnTo>
                <a:lnTo>
                  <a:pt x="0" y="35814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15000"/>
            </a:blip>
            <a:stretch>
              <a:fillRect l="-286" t="-83259" r="-13537" b="-46524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200705" y="3966653"/>
            <a:ext cx="13886591" cy="2463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160"/>
              </a:lnSpc>
            </a:pPr>
            <a:r>
              <a:rPr lang="en-US" sz="14400" b="1" dirty="0" err="1">
                <a:solidFill>
                  <a:srgbClr val="FCD39E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Terima</a:t>
            </a:r>
            <a:r>
              <a:rPr lang="en-US" sz="14400" b="1" dirty="0">
                <a:solidFill>
                  <a:srgbClr val="FCD39E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 Kasih</a:t>
            </a:r>
          </a:p>
        </p:txBody>
      </p:sp>
      <p:sp>
        <p:nvSpPr>
          <p:cNvPr id="6" name="AutoShape 6"/>
          <p:cNvSpPr/>
          <p:nvPr/>
        </p:nvSpPr>
        <p:spPr>
          <a:xfrm>
            <a:off x="3399640" y="6572693"/>
            <a:ext cx="3036423" cy="0"/>
          </a:xfrm>
          <a:prstGeom prst="line">
            <a:avLst/>
          </a:prstGeom>
          <a:ln w="285750" cap="flat">
            <a:solidFill>
              <a:srgbClr val="58969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16575376" y="9068887"/>
            <a:ext cx="683924" cy="360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4"/>
              </a:lnSpc>
            </a:pPr>
            <a:r>
              <a:rPr lang="en-US" sz="1903" b="1">
                <a:solidFill>
                  <a:srgbClr val="343434"/>
                </a:solidFill>
                <a:latin typeface="Gabriel Sans Condensed Bold"/>
                <a:ea typeface="Gabriel Sans Condensed Bold"/>
                <a:cs typeface="Gabriel Sans Condensed Bold"/>
                <a:sym typeface="Gabriel Sans Condensed Bold"/>
              </a:rPr>
              <a:t>09</a:t>
            </a:r>
          </a:p>
        </p:txBody>
      </p:sp>
    </p:spTree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267</Words>
  <Application>Microsoft Office PowerPoint</Application>
  <PresentationFormat>Custom</PresentationFormat>
  <Paragraphs>68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Gabriel Sans Condensed Bold</vt:lpstr>
      <vt:lpstr>Open Sans Condensed Ultra-Bold</vt:lpstr>
      <vt:lpstr>Gabriel Sans Condensed</vt:lpstr>
      <vt:lpstr>Open Sans Condensed Bold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Seminar Proposal Sederhana Simpel Modern Hijau dan Putih</dc:title>
  <cp:lastModifiedBy>ASUS</cp:lastModifiedBy>
  <cp:revision>5</cp:revision>
  <dcterms:created xsi:type="dcterms:W3CDTF">2006-08-16T00:00:00Z</dcterms:created>
  <dcterms:modified xsi:type="dcterms:W3CDTF">2026-02-22T15:58:10Z</dcterms:modified>
  <dc:identifier>DAHCB98S-KE</dc:identifier>
</cp:coreProperties>
</file>