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3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46000">
              <a:srgbClr val="FFC000"/>
            </a:gs>
            <a:gs pos="100000">
              <a:schemeClr val="bg2">
                <a:lumMod val="60000"/>
                <a:lumOff val="4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laptrinhcanban.com/python/nhap-mon-lap-trinh-python/gioi-thieu-python/python-la-gi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BBA9C-7AD3-7247-3A74-358985832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0" y="2741300"/>
            <a:ext cx="7410893" cy="990047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Tutorial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python</a:t>
            </a:r>
            <a:endParaRPr lang="en-ID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31284D-3519-742B-33BB-749937B17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819" y="3721932"/>
            <a:ext cx="3860361" cy="707708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 10 / 11</a:t>
            </a:r>
            <a:endParaRPr lang="en-ID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E87CA-5F59-ACB0-78D9-E01CC5203E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1875" r="21875"/>
          <a:stretch>
            <a:fillRect/>
          </a:stretch>
        </p:blipFill>
        <p:spPr>
          <a:xfrm>
            <a:off x="4913585" y="582619"/>
            <a:ext cx="2199596" cy="21995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TopUp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E02190-4A71-DD3A-B87A-2518BD38FFCB}"/>
              </a:ext>
            </a:extLst>
          </p:cNvPr>
          <p:cNvSpPr txBox="1"/>
          <p:nvPr/>
        </p:nvSpPr>
        <p:spPr>
          <a:xfrm>
            <a:off x="0" y="6858000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900">
                <a:hlinkClick r:id="rId3" tooltip="https://laptrinhcanban.com/python/nhap-mon-lap-trinh-python/gioi-thieu-python/python-la-gi/"/>
              </a:rPr>
              <a:t>This Photo</a:t>
            </a:r>
            <a:r>
              <a:rPr lang="en-ID" sz="900"/>
              <a:t> by Unknown Author is licensed under </a:t>
            </a:r>
            <a:r>
              <a:rPr lang="en-ID" sz="900">
                <a:hlinkClick r:id="rId4" tooltip="https://creativecommons.org/licenses/by-nc-nd/3.0/"/>
              </a:rPr>
              <a:t>CC BY-NC-ND</a:t>
            </a:r>
            <a:endParaRPr lang="en-ID" sz="9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4F470B-2F38-F8B4-58A7-E1A7BF7F320E}"/>
              </a:ext>
            </a:extLst>
          </p:cNvPr>
          <p:cNvSpPr txBox="1"/>
          <p:nvPr/>
        </p:nvSpPr>
        <p:spPr>
          <a:xfrm>
            <a:off x="2371060" y="5210575"/>
            <a:ext cx="7655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ID" b="1" i="0" dirty="0">
                <a:solidFill>
                  <a:srgbClr val="2C3E50"/>
                </a:solidFill>
                <a:effectLst/>
                <a:latin typeface="Montserrat" panose="00000500000000000000" pitchFamily="2" charset="0"/>
              </a:rPr>
              <a:t>Casidi</a:t>
            </a:r>
          </a:p>
          <a:p>
            <a:pPr algn="l">
              <a:buNone/>
            </a:pPr>
            <a:r>
              <a:rPr lang="en-ID" b="0" i="0" dirty="0">
                <a:solidFill>
                  <a:srgbClr val="7F8C8D"/>
                </a:solidFill>
                <a:effectLst/>
                <a:latin typeface="Open Sans" pitchFamily="2" charset="0"/>
              </a:rPr>
              <a:t>Dosen, Program Studi S1 </a:t>
            </a:r>
            <a:r>
              <a:rPr lang="en-ID" b="0" i="0" dirty="0" err="1">
                <a:solidFill>
                  <a:srgbClr val="7F8C8D"/>
                </a:solidFill>
                <a:effectLst/>
                <a:latin typeface="Open Sans" pitchFamily="2" charset="0"/>
              </a:rPr>
              <a:t>Ilmu</a:t>
            </a:r>
            <a:r>
              <a:rPr lang="en-ID" b="0" i="0" dirty="0">
                <a:solidFill>
                  <a:srgbClr val="7F8C8D"/>
                </a:solidFill>
                <a:effectLst/>
                <a:latin typeface="Open Sans" pitchFamily="2" charset="0"/>
              </a:rPr>
              <a:t> </a:t>
            </a:r>
            <a:r>
              <a:rPr lang="en-ID" b="0" i="0" dirty="0" err="1">
                <a:solidFill>
                  <a:srgbClr val="7F8C8D"/>
                </a:solidFill>
                <a:effectLst/>
                <a:latin typeface="Open Sans" pitchFamily="2" charset="0"/>
              </a:rPr>
              <a:t>Komputer</a:t>
            </a:r>
            <a:r>
              <a:rPr lang="en-ID" b="0" i="0" dirty="0">
                <a:solidFill>
                  <a:srgbClr val="7F8C8D"/>
                </a:solidFill>
                <a:effectLst/>
                <a:latin typeface="Open Sans" pitchFamily="2" charset="0"/>
              </a:rPr>
              <a:t>, Universitas An Nasher</a:t>
            </a:r>
          </a:p>
        </p:txBody>
      </p:sp>
    </p:spTree>
    <p:extLst>
      <p:ext uri="{BB962C8B-B14F-4D97-AF65-F5344CB8AC3E}">
        <p14:creationId xmlns:p14="http://schemas.microsoft.com/office/powerpoint/2010/main" val="3997230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C06BA-3B0A-1696-2BC9-2B918B475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262" y="694755"/>
            <a:ext cx="9905998" cy="758741"/>
          </a:xfrm>
        </p:spPr>
        <p:txBody>
          <a:bodyPr>
            <a:norm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Cek apakah python sudah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TERinstal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pc/laptop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anda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ID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8BCEEC-F5B1-5A78-BFF7-048A0013C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087" y="1925041"/>
            <a:ext cx="5630114" cy="31993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DB81B-9C2D-DA0B-7963-8BB01C9FFEED}"/>
              </a:ext>
            </a:extLst>
          </p:cNvPr>
          <p:cNvSpPr txBox="1"/>
          <p:nvPr/>
        </p:nvSpPr>
        <p:spPr>
          <a:xfrm>
            <a:off x="1332799" y="2339162"/>
            <a:ext cx="389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C:&gt; Python --version </a:t>
            </a:r>
            <a:r>
              <a:rPr lang="en-US" sz="3200" dirty="0">
                <a:sym typeface="Symbol" panose="05050102010706020507" pitchFamily="18" charset="2"/>
              </a:rPr>
              <a:t></a:t>
            </a:r>
            <a:endParaRPr lang="en-ID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32E58F-8AF5-7B3F-5AC2-1A7BA9DA0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799" y="5296708"/>
            <a:ext cx="9229725" cy="4762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881340-153E-0A95-2C4C-09FFA9342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207" y="3744908"/>
            <a:ext cx="3571875" cy="704850"/>
          </a:xfrm>
          <a:prstGeom prst="rect">
            <a:avLst/>
          </a:prstGeom>
        </p:spPr>
      </p:pic>
      <p:sp>
        <p:nvSpPr>
          <p:cNvPr id="11" name="Callout: Bent Line with Border and Accent Bar 10">
            <a:extLst>
              <a:ext uri="{FF2B5EF4-FFF2-40B4-BE49-F238E27FC236}">
                <a16:creationId xmlns:a16="http://schemas.microsoft.com/office/drawing/2014/main" id="{49530A6B-18BC-34E6-92D6-F18CD7248F5B}"/>
              </a:ext>
            </a:extLst>
          </p:cNvPr>
          <p:cNvSpPr/>
          <p:nvPr/>
        </p:nvSpPr>
        <p:spPr>
          <a:xfrm>
            <a:off x="3386138" y="3221665"/>
            <a:ext cx="1679944" cy="404037"/>
          </a:xfrm>
          <a:prstGeom prst="accentBorderCallout2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Sudah </a:t>
            </a:r>
            <a:r>
              <a:rPr lang="en-US" dirty="0" err="1"/>
              <a:t>terinstall</a:t>
            </a:r>
            <a:endParaRPr lang="en-ID" dirty="0"/>
          </a:p>
        </p:txBody>
      </p:sp>
      <p:sp>
        <p:nvSpPr>
          <p:cNvPr id="12" name="Callout: Bent Line with Border and Accent Bar 11">
            <a:extLst>
              <a:ext uri="{FF2B5EF4-FFF2-40B4-BE49-F238E27FC236}">
                <a16:creationId xmlns:a16="http://schemas.microsoft.com/office/drawing/2014/main" id="{D90B2028-DEDC-FB92-C9B8-2DE170835E51}"/>
              </a:ext>
            </a:extLst>
          </p:cNvPr>
          <p:cNvSpPr/>
          <p:nvPr/>
        </p:nvSpPr>
        <p:spPr>
          <a:xfrm>
            <a:off x="2964380" y="4773473"/>
            <a:ext cx="1679944" cy="404037"/>
          </a:xfrm>
          <a:prstGeom prst="accentBorderCallout2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Belum </a:t>
            </a:r>
            <a:r>
              <a:rPr lang="en-US" dirty="0" err="1"/>
              <a:t>terinstall</a:t>
            </a:r>
            <a:endParaRPr lang="en-ID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45EC40-F1CD-0784-6B60-845D24923DB7}"/>
              </a:ext>
            </a:extLst>
          </p:cNvPr>
          <p:cNvSpPr/>
          <p:nvPr/>
        </p:nvSpPr>
        <p:spPr>
          <a:xfrm>
            <a:off x="401450" y="530166"/>
            <a:ext cx="551753" cy="9233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4943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B6CB0-3E75-EDE9-0FC1-0941E7C2B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6B6A4-3957-6756-AEB9-AC48AE815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262" y="694755"/>
            <a:ext cx="9905998" cy="758741"/>
          </a:xfrm>
        </p:spPr>
        <p:txBody>
          <a:bodyPr>
            <a:norm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Download python (website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resmi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D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FDCB90-90A7-8CD4-A911-EDBD61BBE7EB}"/>
              </a:ext>
            </a:extLst>
          </p:cNvPr>
          <p:cNvSpPr/>
          <p:nvPr/>
        </p:nvSpPr>
        <p:spPr>
          <a:xfrm>
            <a:off x="401450" y="530166"/>
            <a:ext cx="551753" cy="9233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67DEEB-10F4-852A-93F0-0C81C0BB1B38}"/>
              </a:ext>
            </a:extLst>
          </p:cNvPr>
          <p:cNvSpPr txBox="1"/>
          <p:nvPr/>
        </p:nvSpPr>
        <p:spPr>
          <a:xfrm>
            <a:off x="2402958" y="1584251"/>
            <a:ext cx="6741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https://www.python.org/downloads/</a:t>
            </a:r>
            <a:endParaRPr lang="en-ID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9A5553-8248-40AB-0019-5B60492791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57" b="7731"/>
          <a:stretch>
            <a:fillRect/>
          </a:stretch>
        </p:blipFill>
        <p:spPr>
          <a:xfrm>
            <a:off x="1579744" y="2355311"/>
            <a:ext cx="7879688" cy="38079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DBE3D8B-9FCB-23DA-3E2B-B92A76C018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366" t="5737" r="8963" b="40155"/>
          <a:stretch>
            <a:fillRect/>
          </a:stretch>
        </p:blipFill>
        <p:spPr>
          <a:xfrm>
            <a:off x="7890852" y="2573079"/>
            <a:ext cx="1568580" cy="193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91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FFE8B1-DCAD-6443-070C-FDED0C42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262" y="694755"/>
            <a:ext cx="9905998" cy="758741"/>
          </a:xfrm>
        </p:spPr>
        <p:txBody>
          <a:bodyPr>
            <a:normAutofit/>
          </a:bodyPr>
          <a:lstStyle/>
          <a:p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Lakukan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instalasi</a:t>
            </a:r>
            <a:endParaRPr lang="en-ID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9F28BA-A50D-D439-D0C6-1DE7515C9A8F}"/>
              </a:ext>
            </a:extLst>
          </p:cNvPr>
          <p:cNvSpPr/>
          <p:nvPr/>
        </p:nvSpPr>
        <p:spPr>
          <a:xfrm>
            <a:off x="401450" y="530166"/>
            <a:ext cx="551753" cy="9233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2B838E-9E86-FCFC-14A2-954B5DB18C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14"/>
          <a:stretch>
            <a:fillRect/>
          </a:stretch>
        </p:blipFill>
        <p:spPr>
          <a:xfrm>
            <a:off x="1108244" y="1453496"/>
            <a:ext cx="10076033" cy="510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9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4DEEB-4BD3-1AD5-9022-17B1F20F0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B18A7AB-F805-5595-C311-6A97B7D35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262" y="694755"/>
            <a:ext cx="9905998" cy="758741"/>
          </a:xfrm>
        </p:spPr>
        <p:txBody>
          <a:bodyPr>
            <a:normAutofit/>
          </a:bodyPr>
          <a:lstStyle/>
          <a:p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Lakukan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instalasi</a:t>
            </a:r>
            <a:endParaRPr lang="en-ID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E20E94-9225-DF72-7437-8984936A9D29}"/>
              </a:ext>
            </a:extLst>
          </p:cNvPr>
          <p:cNvSpPr/>
          <p:nvPr/>
        </p:nvSpPr>
        <p:spPr>
          <a:xfrm>
            <a:off x="401450" y="530166"/>
            <a:ext cx="551753" cy="9233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9AF593-BA66-7BDF-80F5-85FB90334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034" y="1729452"/>
            <a:ext cx="661987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19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6D1F8B7-BEC6-45CD-DDC0-F914EDF66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262" y="694755"/>
            <a:ext cx="9905998" cy="758741"/>
          </a:xfrm>
        </p:spPr>
        <p:txBody>
          <a:bodyPr>
            <a:norm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Cek ulang hasil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instalasi</a:t>
            </a:r>
            <a:endParaRPr lang="en-ID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BA15B3-D231-470B-F7F7-EA9FAF34C5C2}"/>
              </a:ext>
            </a:extLst>
          </p:cNvPr>
          <p:cNvSpPr/>
          <p:nvPr/>
        </p:nvSpPr>
        <p:spPr>
          <a:xfrm>
            <a:off x="401450" y="530166"/>
            <a:ext cx="551753" cy="9233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6B535F-6691-818A-0961-FB8408AA9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306" y="1808894"/>
            <a:ext cx="3335068" cy="19717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5D2B6E-D8C7-D3AF-6CD1-921B5DA28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724" y="1749610"/>
            <a:ext cx="5630114" cy="31993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CA4796-7867-64DA-5F51-EF3C31632F16}"/>
              </a:ext>
            </a:extLst>
          </p:cNvPr>
          <p:cNvSpPr txBox="1"/>
          <p:nvPr/>
        </p:nvSpPr>
        <p:spPr>
          <a:xfrm>
            <a:off x="742494" y="4178595"/>
            <a:ext cx="389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C:&gt; Python --version </a:t>
            </a:r>
            <a:r>
              <a:rPr lang="en-US" sz="3200" dirty="0">
                <a:sym typeface="Symbol" panose="05050102010706020507" pitchFamily="18" charset="2"/>
              </a:rPr>
              <a:t></a:t>
            </a:r>
            <a:endParaRPr lang="en-ID" sz="3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B37AAE-FDFB-D1DD-4201-A8BA5E5D3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262" y="4948917"/>
            <a:ext cx="3571875" cy="704850"/>
          </a:xfrm>
          <a:prstGeom prst="rect">
            <a:avLst/>
          </a:prstGeom>
        </p:spPr>
      </p:pic>
      <p:sp>
        <p:nvSpPr>
          <p:cNvPr id="13" name="Callout: Bent Line with Border and Accent Bar 12">
            <a:extLst>
              <a:ext uri="{FF2B5EF4-FFF2-40B4-BE49-F238E27FC236}">
                <a16:creationId xmlns:a16="http://schemas.microsoft.com/office/drawing/2014/main" id="{E088DBAB-2FCA-579F-0D80-646B130E43F8}"/>
              </a:ext>
            </a:extLst>
          </p:cNvPr>
          <p:cNvSpPr/>
          <p:nvPr/>
        </p:nvSpPr>
        <p:spPr>
          <a:xfrm>
            <a:off x="3925165" y="5839298"/>
            <a:ext cx="1679944" cy="40403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9079"/>
              <a:gd name="adj6" fmla="val -47300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Sudah </a:t>
            </a:r>
            <a:r>
              <a:rPr lang="en-US" dirty="0" err="1"/>
              <a:t>terinstall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75165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79498E-D82D-5847-A759-78D681D17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262" y="694755"/>
            <a:ext cx="9905998" cy="758741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Buat folder di drive d: dan file </a:t>
            </a:r>
            <a:r>
              <a:rPr lang="en-US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py</a:t>
            </a: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untuk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pemrograman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python</a:t>
            </a:r>
            <a:endParaRPr lang="en-ID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07C6FA-3EB1-C0DE-45FF-6BC67E9807C6}"/>
              </a:ext>
            </a:extLst>
          </p:cNvPr>
          <p:cNvSpPr/>
          <p:nvPr/>
        </p:nvSpPr>
        <p:spPr>
          <a:xfrm>
            <a:off x="401450" y="530166"/>
            <a:ext cx="551753" cy="9233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428E58-43D1-7349-9040-93416E0541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3051"/>
          <a:stretch>
            <a:fillRect/>
          </a:stretch>
        </p:blipFill>
        <p:spPr>
          <a:xfrm>
            <a:off x="1096233" y="1585467"/>
            <a:ext cx="4768315" cy="26675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861EDA-84DE-3D51-E198-076C95B58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510" y="1374029"/>
            <a:ext cx="4768315" cy="4684105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0876EA0B-5914-5CFE-786E-5F5B4A7F13FD}"/>
              </a:ext>
            </a:extLst>
          </p:cNvPr>
          <p:cNvSpPr/>
          <p:nvPr/>
        </p:nvSpPr>
        <p:spPr>
          <a:xfrm>
            <a:off x="6096000" y="2381693"/>
            <a:ext cx="634409" cy="4465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682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68A8B-EE89-87DE-2275-D541B48A3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BDA11C6-099E-1224-CFDD-AABBA4F7E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262" y="694755"/>
            <a:ext cx="9905998" cy="758741"/>
          </a:xfrm>
        </p:spPr>
        <p:txBody>
          <a:bodyPr>
            <a:norm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Buat contoh script Bahasa python</a:t>
            </a:r>
            <a:endParaRPr lang="en-ID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200FA6-7507-5098-AD53-453075D5A496}"/>
              </a:ext>
            </a:extLst>
          </p:cNvPr>
          <p:cNvSpPr/>
          <p:nvPr/>
        </p:nvSpPr>
        <p:spPr>
          <a:xfrm>
            <a:off x="401450" y="530166"/>
            <a:ext cx="551753" cy="9233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EA27FB-2E13-7CEB-D01F-9AB90EE49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41" y="1602349"/>
            <a:ext cx="6616477" cy="48090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DD55A9-1EE7-22DC-8538-38C27CA1B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876" y="1602349"/>
            <a:ext cx="4436889" cy="433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61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EC79B6-5677-ACBE-ACD0-94BB814A4697}"/>
              </a:ext>
            </a:extLst>
          </p:cNvPr>
          <p:cNvSpPr/>
          <p:nvPr/>
        </p:nvSpPr>
        <p:spPr>
          <a:xfrm>
            <a:off x="290624" y="581406"/>
            <a:ext cx="3526464" cy="4894361"/>
          </a:xfrm>
          <a:prstGeom prst="roundRect">
            <a:avLst>
              <a:gd name="adj" fmla="val 598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sz="2800" b="1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Karakter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pertama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harus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berupa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huruf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atau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garis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bawah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( _ 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Karakter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selanjutnya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dapat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berupa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huruf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atau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garis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bawah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( _ )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atau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angka</a:t>
            </a:r>
            <a:endParaRPr lang="en-ID" sz="2000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Karakter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pada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variabel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bersifat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case sensitive,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artinya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huruf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kapital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dan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huruf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kecil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memiliki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arti yang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berbeda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Penamaan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variabel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tidak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boleh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menggunakan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nama yang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sudah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ada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dalam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python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seperti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if, while, </a:t>
            </a:r>
            <a:r>
              <a:rPr lang="en-ID" sz="2000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dsb</a:t>
            </a:r>
            <a:r>
              <a:rPr lang="en-ID" sz="2000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endParaRPr lang="en-ID" sz="2000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AA735C-0996-5CDB-D6A7-E63C543DEE76}"/>
              </a:ext>
            </a:extLst>
          </p:cNvPr>
          <p:cNvSpPr/>
          <p:nvPr/>
        </p:nvSpPr>
        <p:spPr>
          <a:xfrm>
            <a:off x="3958853" y="581406"/>
            <a:ext cx="3898605" cy="6127738"/>
          </a:xfrm>
          <a:prstGeom prst="roundRect">
            <a:avLst>
              <a:gd name="adj" fmla="val 598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ID" sz="2400" b="1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 err="1">
                <a:solidFill>
                  <a:srgbClr val="FF0000"/>
                </a:solidFill>
                <a:latin typeface="Agrandir Tight" panose="00000508000000000000" pitchFamily="50" charset="0"/>
              </a:rPr>
              <a:t>boolean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benar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dengan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nilai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1 dan salah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dengan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nilai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0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string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karakter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atau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kalimat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integer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bilangan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bulat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float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bilangan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yang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mempunyai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koma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hexadecimal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bilangan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berbasis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16 (format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heksa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complex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pasangan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bilangan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real dan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bilangan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imajiner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list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berisi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data yang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dapat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menyimpan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berbagai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tipe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dan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isinya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dapat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diubah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tuple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berisi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data yang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dapat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menyimpan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berbagai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tipe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dan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isinya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tidak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dapat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diubah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dictionary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berisi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data yang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dapat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menyimpan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berbagai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tipe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berupa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pasangan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dan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penunjuk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nilai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algn="just"/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A606D84-443D-756A-0155-BDEC801173ED}"/>
              </a:ext>
            </a:extLst>
          </p:cNvPr>
          <p:cNvSpPr/>
          <p:nvPr/>
        </p:nvSpPr>
        <p:spPr>
          <a:xfrm>
            <a:off x="8002771" y="570773"/>
            <a:ext cx="3898605" cy="6127738"/>
          </a:xfrm>
          <a:prstGeom prst="roundRect">
            <a:avLst>
              <a:gd name="adj" fmla="val 598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sz="2400" b="1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 err="1">
                <a:solidFill>
                  <a:srgbClr val="FF0000"/>
                </a:solidFill>
                <a:latin typeface="Agrandir Tight" panose="00000508000000000000" pitchFamily="50" charset="0"/>
              </a:rPr>
              <a:t>boolean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benar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dengan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nilai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1 dan salah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dengan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nilai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0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string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karakter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atau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kalimat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integer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bilangan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bulat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float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bilangan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yang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mempunyai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koma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hexadecimal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bilangan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berbasis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16 (format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heksa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complex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menyatakan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pasangan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bilangan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real dan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bilangan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imajiner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list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berisi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data yang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dapat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menyimpan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berbagai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tipe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dan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isinya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dapat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diubah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tuple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berisi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data yang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dapat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menyimpan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berbagai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tipe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dan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isinya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tidak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dapat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diubah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ID" b="1" dirty="0">
                <a:solidFill>
                  <a:srgbClr val="FF0000"/>
                </a:solidFill>
                <a:latin typeface="Agrandir Tight" panose="00000508000000000000" pitchFamily="50" charset="0"/>
              </a:rPr>
              <a:t>dictionary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,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berisi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data yang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dapat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menyimpan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berbagai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tipe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berupa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pasangan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dan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penunjuk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nilai</a:t>
            </a:r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  <a:p>
            <a:pPr algn="just"/>
            <a:endParaRPr lang="en-ID" dirty="0">
              <a:solidFill>
                <a:schemeClr val="accent3">
                  <a:lumMod val="50000"/>
                </a:schemeClr>
              </a:solidFill>
              <a:latin typeface="Agrandir Tight" panose="00000508000000000000" pitchFamily="50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8A5D7F3-0DF4-1CAD-3282-9D44F55B2ADE}"/>
              </a:ext>
            </a:extLst>
          </p:cNvPr>
          <p:cNvSpPr/>
          <p:nvPr/>
        </p:nvSpPr>
        <p:spPr>
          <a:xfrm>
            <a:off x="372141" y="149556"/>
            <a:ext cx="3381153" cy="452415"/>
          </a:xfrm>
          <a:prstGeom prst="roundRect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b="1" dirty="0" err="1">
                <a:solidFill>
                  <a:schemeClr val="accent3">
                    <a:lumMod val="50000"/>
                  </a:schemeClr>
                </a:solidFill>
                <a:latin typeface="Agrandir" panose="00000500000000000000" pitchFamily="50" charset="0"/>
              </a:rPr>
              <a:t>Variabel</a:t>
            </a:r>
            <a:r>
              <a:rPr lang="en-ID" b="1" dirty="0">
                <a:solidFill>
                  <a:schemeClr val="accent3">
                    <a:lumMod val="50000"/>
                  </a:schemeClr>
                </a:solidFill>
                <a:latin typeface="Agrandir" panose="00000500000000000000" pitchFamily="50" charset="0"/>
              </a:rPr>
              <a:t> Python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10EFA5-8BA9-A7E3-48D2-B6105FB3258A}"/>
              </a:ext>
            </a:extLst>
          </p:cNvPr>
          <p:cNvSpPr/>
          <p:nvPr/>
        </p:nvSpPr>
        <p:spPr>
          <a:xfrm>
            <a:off x="4217578" y="143867"/>
            <a:ext cx="3381153" cy="452415"/>
          </a:xfrm>
          <a:prstGeom prst="roundRect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b="1" dirty="0" err="1">
                <a:solidFill>
                  <a:schemeClr val="accent3">
                    <a:lumMod val="50000"/>
                  </a:schemeClr>
                </a:solidFill>
                <a:latin typeface="Agrandir" panose="00000500000000000000" pitchFamily="50" charset="0"/>
              </a:rPr>
              <a:t>Tipe</a:t>
            </a:r>
            <a:r>
              <a:rPr lang="en-ID" b="1" dirty="0">
                <a:solidFill>
                  <a:schemeClr val="accent3">
                    <a:lumMod val="50000"/>
                  </a:schemeClr>
                </a:solidFill>
                <a:latin typeface="Agrandir" panose="00000500000000000000" pitchFamily="50" charset="0"/>
              </a:rPr>
              <a:t> Data Python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69EE1D0-9704-D493-AA41-C45F6BD792E7}"/>
              </a:ext>
            </a:extLst>
          </p:cNvPr>
          <p:cNvSpPr/>
          <p:nvPr/>
        </p:nvSpPr>
        <p:spPr>
          <a:xfrm>
            <a:off x="8257948" y="126924"/>
            <a:ext cx="3381153" cy="452415"/>
          </a:xfrm>
          <a:prstGeom prst="roundRect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b="1" dirty="0">
                <a:solidFill>
                  <a:schemeClr val="accent3">
                    <a:lumMod val="50000"/>
                  </a:schemeClr>
                </a:solidFill>
                <a:latin typeface="Agrandir" panose="00000500000000000000" pitchFamily="50" charset="0"/>
              </a:rPr>
              <a:t>Operator Python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75D179B-D5E7-D4E7-3AE2-8201D0412E32}"/>
              </a:ext>
            </a:extLst>
          </p:cNvPr>
          <p:cNvSpPr/>
          <p:nvPr/>
        </p:nvSpPr>
        <p:spPr>
          <a:xfrm>
            <a:off x="372141" y="5575705"/>
            <a:ext cx="3381153" cy="452415"/>
          </a:xfrm>
          <a:prstGeom prst="roundRect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b="1" dirty="0" err="1">
                <a:solidFill>
                  <a:schemeClr val="accent3">
                    <a:lumMod val="50000"/>
                  </a:schemeClr>
                </a:solidFill>
                <a:latin typeface="Agrandir" panose="00000500000000000000" pitchFamily="50" charset="0"/>
              </a:rPr>
              <a:t>Komentar</a:t>
            </a:r>
            <a:r>
              <a:rPr lang="en-ID" b="1" dirty="0">
                <a:solidFill>
                  <a:schemeClr val="accent3">
                    <a:lumMod val="50000"/>
                  </a:schemeClr>
                </a:solidFill>
                <a:latin typeface="Agrandir" panose="00000500000000000000" pitchFamily="50" charset="0"/>
              </a:rPr>
              <a:t> Python 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andir" panose="00000500000000000000" pitchFamily="50" charset="0"/>
              </a:rPr>
              <a:t>(#)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7B37DCE-57A1-1529-148B-24EBF1A2F754}"/>
              </a:ext>
            </a:extLst>
          </p:cNvPr>
          <p:cNvSpPr/>
          <p:nvPr/>
        </p:nvSpPr>
        <p:spPr>
          <a:xfrm>
            <a:off x="283534" y="6057013"/>
            <a:ext cx="3526464" cy="620232"/>
          </a:xfrm>
          <a:prstGeom prst="roundRect">
            <a:avLst>
              <a:gd name="adj" fmla="val 598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kode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dalam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python yang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tidak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dieksekusi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atau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tidak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 </a:t>
            </a:r>
            <a:r>
              <a:rPr lang="en-ID" dirty="0" err="1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dijalankan</a:t>
            </a:r>
            <a:r>
              <a:rPr lang="en-ID" dirty="0">
                <a:solidFill>
                  <a:schemeClr val="accent3">
                    <a:lumMod val="50000"/>
                  </a:schemeClr>
                </a:solidFill>
                <a:latin typeface="Agrandir Tight" panose="00000508000000000000" pitchFamily="50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21847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{D10ED389-E4FE-4EC5-96F0-DB566F8501BB}TF6d5feb1e-e145-43f1-b745-cb4b54c5ee975d365c52-ce22229b0e48</Template>
  <TotalTime>62</TotalTime>
  <Words>371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Agrandir</vt:lpstr>
      <vt:lpstr>Agrandir Tight</vt:lpstr>
      <vt:lpstr>Arial</vt:lpstr>
      <vt:lpstr>Montserrat</vt:lpstr>
      <vt:lpstr>Open Sans</vt:lpstr>
      <vt:lpstr>Symbol</vt:lpstr>
      <vt:lpstr>Tw Cen MT</vt:lpstr>
      <vt:lpstr>Circuit</vt:lpstr>
      <vt:lpstr>Tutorial Instal python</vt:lpstr>
      <vt:lpstr>Cek apakah python sudah TERinstal di pc/laptop anda </vt:lpstr>
      <vt:lpstr>Download python (website resmi)</vt:lpstr>
      <vt:lpstr>Lakukan instalasi</vt:lpstr>
      <vt:lpstr>Lakukan instalasi</vt:lpstr>
      <vt:lpstr>Cek ulang hasil instalasi</vt:lpstr>
      <vt:lpstr>Buat folder di drive d: dan file test.py untuk pemrograman python</vt:lpstr>
      <vt:lpstr>Buat contoh script Bahasa python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stikes an nasher</dc:creator>
  <cp:lastModifiedBy>stikes an nasher</cp:lastModifiedBy>
  <cp:revision>13</cp:revision>
  <dcterms:created xsi:type="dcterms:W3CDTF">2025-11-17T13:48:14Z</dcterms:created>
  <dcterms:modified xsi:type="dcterms:W3CDTF">2025-11-18T01:46:18Z</dcterms:modified>
</cp:coreProperties>
</file>