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embeddedFontLst>
    <p:embeddedFont>
      <p:font typeface="Agrandir" panose="00000500000000000000" pitchFamily="50" charset="0"/>
      <p:regular r:id="rId12"/>
      <p:bold r:id="rId13"/>
    </p:embeddedFont>
    <p:embeddedFont>
      <p:font typeface="Montserrat" panose="00000500000000000000" pitchFamily="2" charset="0"/>
      <p:regular r:id="rId14"/>
      <p:bold r:id="rId15"/>
    </p:embeddedFont>
    <p:embeddedFont>
      <p:font typeface="Open Sans" pitchFamily="2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16" y="2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nvestorinthefamily.com/advice-for-young-investors-from-oldprof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pxhere.com/en/photo/117902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D09E17E-CA69-9095-0E5D-2A426A27CFD0}"/>
              </a:ext>
            </a:extLst>
          </p:cNvPr>
          <p:cNvSpPr/>
          <p:nvPr/>
        </p:nvSpPr>
        <p:spPr>
          <a:xfrm>
            <a:off x="7964515" y="3127296"/>
            <a:ext cx="2846694" cy="2389936"/>
          </a:xfrm>
          <a:prstGeom prst="rect">
            <a:avLst/>
          </a:prstGeom>
          <a:effectLst>
            <a:outerShdw blurRad="114300" dist="1371600" dir="8400000" sx="120000" sy="120000" kx="-800400" algn="bl" rotWithShape="0">
              <a:prstClr val="black">
                <a:alpha val="3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EE7CC9-49B3-A12D-EE36-50646F1A223C}"/>
              </a:ext>
            </a:extLst>
          </p:cNvPr>
          <p:cNvGrpSpPr/>
          <p:nvPr/>
        </p:nvGrpSpPr>
        <p:grpSpPr>
          <a:xfrm>
            <a:off x="6960096" y="548680"/>
            <a:ext cx="4896544" cy="4716630"/>
            <a:chOff x="5879976" y="188640"/>
            <a:chExt cx="6192288" cy="58322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AABB0B2-C353-A58F-DFAB-850EBBEF1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" r="1111"/>
            <a:stretch/>
          </p:blipFill>
          <p:spPr>
            <a:xfrm>
              <a:off x="5879976" y="2420888"/>
              <a:ext cx="3600001" cy="3600000"/>
            </a:xfrm>
            <a:prstGeom prst="rect">
              <a:avLst/>
            </a:prstGeom>
            <a:scene3d>
              <a:camera prst="isometricLeftDown"/>
              <a:lightRig rig="threePt" dir="t"/>
            </a:scene3d>
            <a:sp3d>
              <a:bevelT prst="relaxedInset"/>
            </a:sp3d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58F6C06-B675-E956-E488-79366BEB65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 l="11801" r="9800"/>
            <a:stretch>
              <a:fillRect/>
            </a:stretch>
          </p:blipFill>
          <p:spPr>
            <a:xfrm>
              <a:off x="7176121" y="188640"/>
              <a:ext cx="3599999" cy="3599999"/>
            </a:xfrm>
            <a:prstGeom prst="rect">
              <a:avLst/>
            </a:prstGeom>
            <a:scene3d>
              <a:camera prst="isometricTopUp"/>
              <a:lightRig rig="threePt" dir="t"/>
            </a:scene3d>
            <a:sp3d>
              <a:bevelT prst="relaxedInset"/>
            </a:sp3d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668D3C0-76CC-2762-BFE1-36C0A7EC4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rcRect l="27725" r="27725"/>
            <a:stretch>
              <a:fillRect/>
            </a:stretch>
          </p:blipFill>
          <p:spPr>
            <a:xfrm>
              <a:off x="8472264" y="2420888"/>
              <a:ext cx="3600000" cy="3600000"/>
            </a:xfrm>
            <a:prstGeom prst="rect">
              <a:avLst/>
            </a:prstGeom>
            <a:scene3d>
              <a:camera prst="isometricRightUp"/>
              <a:lightRig rig="threePt" dir="t"/>
            </a:scene3d>
            <a:sp3d>
              <a:bevelT prst="relaxedInset"/>
            </a:sp3d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F959663-3943-B63B-357E-CBE1C3B9403F}"/>
              </a:ext>
            </a:extLst>
          </p:cNvPr>
          <p:cNvSpPr txBox="1"/>
          <p:nvPr/>
        </p:nvSpPr>
        <p:spPr>
          <a:xfrm>
            <a:off x="1051017" y="1700808"/>
            <a:ext cx="58326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latin typeface="Agrandir" panose="00000500000000000000" pitchFamily="50" charset="0"/>
              </a:rPr>
              <a:t>Logika Aja Dulu: </a:t>
            </a:r>
          </a:p>
          <a:p>
            <a:r>
              <a:rPr lang="it-IT" sz="3600" b="1" dirty="0">
                <a:latin typeface="Agrandir" panose="00000500000000000000" pitchFamily="50" charset="0"/>
              </a:rPr>
              <a:t>Fondasi Algoritma dan Pemrograman</a:t>
            </a:r>
          </a:p>
          <a:p>
            <a:endParaRPr lang="it-IT" dirty="0">
              <a:latin typeface="Agrandir" panose="00000500000000000000" pitchFamily="50" charset="0"/>
            </a:endParaRPr>
          </a:p>
          <a:p>
            <a:r>
              <a:rPr lang="it-IT" sz="2400" dirty="0">
                <a:latin typeface="Agrandir" panose="00000500000000000000" pitchFamily="50" charset="0"/>
              </a:rPr>
              <a:t>Panduan Santai Memahami Cara Berpikir Komputer</a:t>
            </a:r>
          </a:p>
          <a:p>
            <a:endParaRPr lang="en-ID" dirty="0">
              <a:latin typeface="Agrandir" panose="00000500000000000000" pitchFamily="50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4BB38B3-D936-5402-F04D-7FD1BD2119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30663"/>
            <a:ext cx="1081856" cy="11175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1208CCA-143A-8A27-15B7-3AF8B5D816F4}"/>
              </a:ext>
            </a:extLst>
          </p:cNvPr>
          <p:cNvSpPr txBox="1"/>
          <p:nvPr/>
        </p:nvSpPr>
        <p:spPr>
          <a:xfrm>
            <a:off x="1051017" y="5055567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ID" b="1" i="0" dirty="0">
                <a:solidFill>
                  <a:srgbClr val="2C3E50"/>
                </a:solidFill>
                <a:effectLst/>
                <a:latin typeface="Montserrat" panose="00000500000000000000" pitchFamily="2" charset="0"/>
              </a:rPr>
              <a:t>Casidi, </a:t>
            </a:r>
            <a:r>
              <a:rPr lang="en-ID" b="1" i="0" dirty="0" err="1">
                <a:solidFill>
                  <a:srgbClr val="2C3E50"/>
                </a:solidFill>
                <a:effectLst/>
                <a:latin typeface="Montserrat" panose="00000500000000000000" pitchFamily="2" charset="0"/>
              </a:rPr>
              <a:t>S.Kom</a:t>
            </a:r>
            <a:r>
              <a:rPr lang="en-ID" b="1" i="0" dirty="0">
                <a:solidFill>
                  <a:srgbClr val="2C3E50"/>
                </a:solidFill>
                <a:effectLst/>
                <a:latin typeface="Montserrat" panose="00000500000000000000" pitchFamily="2" charset="0"/>
              </a:rPr>
              <a:t>., </a:t>
            </a:r>
            <a:r>
              <a:rPr lang="en-ID" b="1" i="0" dirty="0" err="1">
                <a:solidFill>
                  <a:srgbClr val="2C3E50"/>
                </a:solidFill>
                <a:effectLst/>
                <a:latin typeface="Montserrat" panose="00000500000000000000" pitchFamily="2" charset="0"/>
              </a:rPr>
              <a:t>M.Kom</a:t>
            </a:r>
            <a:r>
              <a:rPr lang="en-ID" b="1" i="0" dirty="0">
                <a:solidFill>
                  <a:srgbClr val="2C3E50"/>
                </a:solidFill>
                <a:effectLst/>
                <a:latin typeface="Montserrat" panose="00000500000000000000" pitchFamily="2" charset="0"/>
              </a:rPr>
              <a:t>.</a:t>
            </a:r>
          </a:p>
          <a:p>
            <a:pPr algn="l">
              <a:buNone/>
            </a:pPr>
            <a:r>
              <a:rPr lang="en-ID" sz="1400" b="0" i="0" dirty="0">
                <a:effectLst/>
                <a:latin typeface="Open Sans" pitchFamily="2" charset="0"/>
              </a:rPr>
              <a:t>Dosen, Program Studi S1 </a:t>
            </a:r>
            <a:r>
              <a:rPr lang="en-ID" sz="1400" b="0" i="0" dirty="0" err="1">
                <a:effectLst/>
                <a:latin typeface="Open Sans" pitchFamily="2" charset="0"/>
              </a:rPr>
              <a:t>Ilmu</a:t>
            </a:r>
            <a:r>
              <a:rPr lang="en-ID" sz="1400" b="0" i="0" dirty="0">
                <a:effectLst/>
                <a:latin typeface="Open Sans" pitchFamily="2" charset="0"/>
              </a:rPr>
              <a:t> </a:t>
            </a:r>
            <a:r>
              <a:rPr lang="en-ID" sz="1400" b="0" i="0" dirty="0" err="1">
                <a:effectLst/>
                <a:latin typeface="Open Sans" pitchFamily="2" charset="0"/>
              </a:rPr>
              <a:t>Komputer</a:t>
            </a:r>
            <a:r>
              <a:rPr lang="en-ID" sz="1400" b="0" i="0" dirty="0">
                <a:effectLst/>
                <a:latin typeface="Open Sans" pitchFamily="2" charset="0"/>
              </a:rPr>
              <a:t>, Universitas An Nasher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769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931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746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35</Words>
  <Application>Microsoft Office PowerPoint</Application>
  <PresentationFormat>Widescreen</PresentationFormat>
  <Paragraphs>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Agrandir</vt:lpstr>
      <vt:lpstr>Calibri</vt:lpstr>
      <vt:lpstr>Montserrat</vt:lpstr>
      <vt:lpstr>Open Sans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DELL</dc:creator>
  <cp:lastModifiedBy>stikes an nasher</cp:lastModifiedBy>
  <cp:revision>5</cp:revision>
  <dcterms:modified xsi:type="dcterms:W3CDTF">2025-11-30T12:18:16Z</dcterms:modified>
</cp:coreProperties>
</file>