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70" r:id="rId7"/>
    <p:sldId id="269" r:id="rId8"/>
    <p:sldId id="260" r:id="rId9"/>
    <p:sldId id="271" r:id="rId10"/>
    <p:sldId id="261" r:id="rId11"/>
    <p:sldId id="262" r:id="rId12"/>
    <p:sldId id="263" r:id="rId13"/>
    <p:sldId id="272" r:id="rId14"/>
    <p:sldId id="274" r:id="rId15"/>
    <p:sldId id="275" r:id="rId16"/>
    <p:sldId id="276" r:id="rId17"/>
    <p:sldId id="277" r:id="rId18"/>
    <p:sldId id="264" r:id="rId19"/>
    <p:sldId id="279" r:id="rId20"/>
    <p:sldId id="278" r:id="rId21"/>
    <p:sldId id="280" r:id="rId22"/>
    <p:sldId id="281" r:id="rId23"/>
    <p:sldId id="282" r:id="rId24"/>
    <p:sldId id="267" r:id="rId25"/>
    <p:sldId id="283" r:id="rId26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828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E5F7AFC-15C5-B5CA-C245-19FE0431DCF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40B13C-2E51-A194-4589-33563B321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6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014475" y="1136501"/>
            <a:ext cx="3860399" cy="1962403"/>
          </a:xfrm>
          <a:prstGeom prst="rect">
            <a:avLst/>
          </a:prstGeom>
        </p:spPr>
        <p:txBody>
          <a:bodyPr wrap="square" lIns="0" tIns="45434" rIns="0" bIns="0" rtlCol="0">
            <a:noAutofit/>
          </a:bodyPr>
          <a:lstStyle/>
          <a:p>
            <a:pPr marL="70612" marR="131445">
              <a:lnSpc>
                <a:spcPts val="7155"/>
              </a:lnSpc>
            </a:pPr>
            <a:r>
              <a:rPr sz="6900" b="1" spc="-360" dirty="0">
                <a:solidFill>
                  <a:srgbClr val="4162F4"/>
                </a:solidFill>
                <a:latin typeface="Arial"/>
                <a:cs typeface="Arial"/>
              </a:rPr>
              <a:t>Definisi</a:t>
            </a:r>
            <a:endParaRPr sz="6900" dirty="0">
              <a:latin typeface="Arial"/>
              <a:cs typeface="Arial"/>
            </a:endParaRPr>
          </a:p>
          <a:p>
            <a:pPr marL="12700">
              <a:lnSpc>
                <a:spcPts val="7880"/>
              </a:lnSpc>
              <a:spcBef>
                <a:spcPts val="451"/>
              </a:spcBef>
            </a:pPr>
            <a:r>
              <a:rPr sz="6900" b="1" spc="-335" dirty="0">
                <a:solidFill>
                  <a:srgbClr val="4162F4"/>
                </a:solidFill>
                <a:latin typeface="Arial"/>
                <a:cs typeface="Arial"/>
              </a:rPr>
              <a:t>Algoritma</a:t>
            </a:r>
            <a:endParaRPr sz="69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26667" y="4858662"/>
            <a:ext cx="6293924" cy="1727200"/>
          </a:xfrm>
          <a:prstGeom prst="rect">
            <a:avLst/>
          </a:prstGeom>
        </p:spPr>
        <p:txBody>
          <a:bodyPr wrap="square" lIns="0" tIns="17526" rIns="0" bIns="0" rtlCol="0">
            <a:noAutofit/>
          </a:bodyPr>
          <a:lstStyle/>
          <a:p>
            <a:pPr marL="12700" marR="44254">
              <a:lnSpc>
                <a:spcPts val="2760"/>
              </a:lnSpc>
            </a:pPr>
            <a:r>
              <a:rPr sz="2600" spc="146" dirty="0">
                <a:solidFill>
                  <a:srgbClr val="FDFDFD"/>
                </a:solidFill>
                <a:latin typeface="Arial"/>
                <a:cs typeface="Arial"/>
              </a:rPr>
              <a:t>Algoritma  merupakan susunan logis</a:t>
            </a:r>
            <a:endParaRPr sz="2600">
              <a:latin typeface="Arial"/>
              <a:cs typeface="Arial"/>
            </a:endParaRPr>
          </a:p>
          <a:p>
            <a:pPr marL="18795" indent="-3048">
              <a:lnSpc>
                <a:spcPts val="3600"/>
              </a:lnSpc>
              <a:spcBef>
                <a:spcPts val="212"/>
              </a:spcBef>
            </a:pPr>
            <a:r>
              <a:rPr sz="2600" spc="25" dirty="0">
                <a:solidFill>
                  <a:srgbClr val="FDFDFD"/>
                </a:solidFill>
                <a:latin typeface="Arial"/>
                <a:cs typeface="Arial"/>
              </a:rPr>
              <a:t>d</a:t>
            </a:r>
            <a:r>
              <a:rPr sz="2600" spc="14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0" dirty="0">
                <a:solidFill>
                  <a:srgbClr val="FDFDFD"/>
                </a:solidFill>
                <a:latin typeface="Arial"/>
                <a:cs typeface="Arial"/>
              </a:rPr>
              <a:t>n </a:t>
            </a:r>
            <a:r>
              <a:rPr sz="2600" spc="6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FDFDFD"/>
                </a:solidFill>
                <a:latin typeface="Arial"/>
                <a:cs typeface="Arial"/>
              </a:rPr>
              <a:t>s</a:t>
            </a:r>
            <a:r>
              <a:rPr sz="2600" spc="44" dirty="0">
                <a:solidFill>
                  <a:srgbClr val="FDFDFD"/>
                </a:solidFill>
                <a:latin typeface="Arial"/>
                <a:cs typeface="Arial"/>
              </a:rPr>
              <a:t>i</a:t>
            </a:r>
            <a:r>
              <a:rPr sz="2600" spc="19" dirty="0">
                <a:solidFill>
                  <a:srgbClr val="FDFDFD"/>
                </a:solidFill>
                <a:latin typeface="Arial"/>
                <a:cs typeface="Arial"/>
              </a:rPr>
              <a:t>s</a:t>
            </a:r>
            <a:r>
              <a:rPr sz="2600" spc="287" dirty="0">
                <a:solidFill>
                  <a:srgbClr val="FDFDFD"/>
                </a:solidFill>
                <a:latin typeface="Arial"/>
                <a:cs typeface="Arial"/>
              </a:rPr>
              <a:t>t</a:t>
            </a:r>
            <a:r>
              <a:rPr sz="2600" spc="187" dirty="0">
                <a:solidFill>
                  <a:srgbClr val="FDFDFD"/>
                </a:solidFill>
                <a:latin typeface="Arial"/>
                <a:cs typeface="Arial"/>
              </a:rPr>
              <a:t>e</a:t>
            </a:r>
            <a:r>
              <a:rPr sz="2600" spc="423" dirty="0">
                <a:solidFill>
                  <a:srgbClr val="FDFDFD"/>
                </a:solidFill>
                <a:latin typeface="Arial"/>
                <a:cs typeface="Arial"/>
              </a:rPr>
              <a:t>m</a:t>
            </a:r>
            <a:r>
              <a:rPr sz="2600" spc="279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333" dirty="0">
                <a:solidFill>
                  <a:srgbClr val="FDFDFD"/>
                </a:solidFill>
                <a:latin typeface="Arial"/>
                <a:cs typeface="Arial"/>
              </a:rPr>
              <a:t>t</a:t>
            </a:r>
            <a:r>
              <a:rPr sz="2600" spc="21" dirty="0">
                <a:solidFill>
                  <a:srgbClr val="FDFDFD"/>
                </a:solidFill>
                <a:latin typeface="Arial"/>
                <a:cs typeface="Arial"/>
              </a:rPr>
              <a:t>i</a:t>
            </a:r>
            <a:r>
              <a:rPr sz="2600" spc="-90" dirty="0">
                <a:solidFill>
                  <a:srgbClr val="FDFDFD"/>
                </a:solidFill>
                <a:latin typeface="Arial"/>
                <a:cs typeface="Arial"/>
              </a:rPr>
              <a:t>s</a:t>
            </a:r>
            <a:r>
              <a:rPr sz="2600" spc="159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19" dirty="0">
                <a:solidFill>
                  <a:srgbClr val="FDFDFD"/>
                </a:solidFill>
                <a:latin typeface="Arial"/>
                <a:cs typeface="Arial"/>
              </a:rPr>
              <a:t>yan</a:t>
            </a:r>
            <a:r>
              <a:rPr sz="2600" spc="0" dirty="0">
                <a:solidFill>
                  <a:srgbClr val="FDFDFD"/>
                </a:solidFill>
                <a:latin typeface="Arial"/>
                <a:cs typeface="Arial"/>
              </a:rPr>
              <a:t>g </a:t>
            </a:r>
            <a:r>
              <a:rPr sz="2600" spc="277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195" dirty="0">
                <a:solidFill>
                  <a:srgbClr val="FDFDFD"/>
                </a:solidFill>
                <a:latin typeface="Arial"/>
                <a:cs typeface="Arial"/>
              </a:rPr>
              <a:t>d</a:t>
            </a:r>
            <a:r>
              <a:rPr sz="2600" spc="74" dirty="0">
                <a:solidFill>
                  <a:srgbClr val="FDFDFD"/>
                </a:solidFill>
                <a:latin typeface="Arial"/>
                <a:cs typeface="Arial"/>
              </a:rPr>
              <a:t>i</a:t>
            </a:r>
            <a:r>
              <a:rPr sz="2600" spc="200" dirty="0">
                <a:solidFill>
                  <a:srgbClr val="FDFDFD"/>
                </a:solidFill>
                <a:latin typeface="Arial"/>
                <a:cs typeface="Arial"/>
              </a:rPr>
              <a:t>g</a:t>
            </a:r>
            <a:r>
              <a:rPr sz="2600" spc="195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r>
              <a:rPr sz="2600" spc="189" dirty="0">
                <a:solidFill>
                  <a:srgbClr val="FDFDFD"/>
                </a:solidFill>
                <a:latin typeface="Arial"/>
                <a:cs typeface="Arial"/>
              </a:rPr>
              <a:t>n</a:t>
            </a:r>
            <a:r>
              <a:rPr sz="2600" spc="195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172" dirty="0">
                <a:solidFill>
                  <a:srgbClr val="FDFDFD"/>
                </a:solidFill>
                <a:latin typeface="Arial"/>
                <a:cs typeface="Arial"/>
              </a:rPr>
              <a:t>k</a:t>
            </a:r>
            <a:r>
              <a:rPr sz="2600" spc="195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172" dirty="0">
                <a:solidFill>
                  <a:srgbClr val="FDFDFD"/>
                </a:solidFill>
                <a:latin typeface="Arial"/>
                <a:cs typeface="Arial"/>
              </a:rPr>
              <a:t>n</a:t>
            </a:r>
            <a:r>
              <a:rPr sz="2600" spc="439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192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r>
              <a:rPr sz="2600" spc="163" dirty="0">
                <a:solidFill>
                  <a:srgbClr val="FDFDFD"/>
                </a:solidFill>
                <a:latin typeface="Arial"/>
                <a:cs typeface="Arial"/>
              </a:rPr>
              <a:t>n</a:t>
            </a:r>
            <a:r>
              <a:rPr sz="2600" spc="333" dirty="0">
                <a:solidFill>
                  <a:srgbClr val="FDFDFD"/>
                </a:solidFill>
                <a:latin typeface="Arial"/>
                <a:cs typeface="Arial"/>
              </a:rPr>
              <a:t>t</a:t>
            </a:r>
            <a:r>
              <a:rPr sz="2600" spc="187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r>
              <a:rPr sz="2600" spc="-25" dirty="0">
                <a:solidFill>
                  <a:srgbClr val="FDFDFD"/>
                </a:solidFill>
                <a:latin typeface="Arial"/>
                <a:cs typeface="Arial"/>
              </a:rPr>
              <a:t>k</a:t>
            </a:r>
            <a:r>
              <a:rPr sz="2600" spc="-14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303" dirty="0">
                <a:solidFill>
                  <a:srgbClr val="FDFDFD"/>
                </a:solidFill>
                <a:latin typeface="Arial"/>
                <a:cs typeface="Arial"/>
              </a:rPr>
              <a:t>m</a:t>
            </a:r>
            <a:r>
              <a:rPr sz="2600" spc="215" dirty="0">
                <a:solidFill>
                  <a:srgbClr val="FDFDFD"/>
                </a:solidFill>
                <a:latin typeface="Arial"/>
                <a:cs typeface="Arial"/>
              </a:rPr>
              <a:t>e</a:t>
            </a:r>
            <a:r>
              <a:rPr sz="2600" spc="320" dirty="0">
                <a:solidFill>
                  <a:srgbClr val="FDFDFD"/>
                </a:solidFill>
                <a:latin typeface="Arial"/>
                <a:cs typeface="Arial"/>
              </a:rPr>
              <a:t>m</a:t>
            </a:r>
            <a:r>
              <a:rPr sz="2600" spc="209" dirty="0">
                <a:solidFill>
                  <a:srgbClr val="FDFDFD"/>
                </a:solidFill>
                <a:latin typeface="Arial"/>
                <a:cs typeface="Arial"/>
              </a:rPr>
              <a:t>e</a:t>
            </a:r>
            <a:r>
              <a:rPr sz="2600" spc="185" dirty="0">
                <a:solidFill>
                  <a:srgbClr val="FDFDFD"/>
                </a:solidFill>
                <a:latin typeface="Arial"/>
                <a:cs typeface="Arial"/>
              </a:rPr>
              <a:t>c</a:t>
            </a:r>
            <a:r>
              <a:rPr sz="2600" spc="215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209" dirty="0">
                <a:solidFill>
                  <a:srgbClr val="FDFDFD"/>
                </a:solidFill>
                <a:latin typeface="Arial"/>
                <a:cs typeface="Arial"/>
              </a:rPr>
              <a:t>h</a:t>
            </a:r>
            <a:r>
              <a:rPr sz="2600" spc="185" dirty="0">
                <a:solidFill>
                  <a:srgbClr val="FDFDFD"/>
                </a:solidFill>
                <a:latin typeface="Arial"/>
                <a:cs typeface="Arial"/>
              </a:rPr>
              <a:t>k</a:t>
            </a:r>
            <a:r>
              <a:rPr sz="2600" spc="209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186" dirty="0">
                <a:solidFill>
                  <a:srgbClr val="FDFDFD"/>
                </a:solidFill>
                <a:latin typeface="Arial"/>
                <a:cs typeface="Arial"/>
              </a:rPr>
              <a:t>n</a:t>
            </a:r>
            <a:r>
              <a:rPr sz="2600" spc="347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115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311" dirty="0">
                <a:solidFill>
                  <a:srgbClr val="FDFDFD"/>
                </a:solidFill>
                <a:latin typeface="Arial"/>
                <a:cs typeface="Arial"/>
              </a:rPr>
              <a:t>t</a:t>
            </a:r>
            <a:r>
              <a:rPr sz="2600" spc="303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0" dirty="0">
                <a:solidFill>
                  <a:srgbClr val="FDFDFD"/>
                </a:solidFill>
                <a:latin typeface="Arial"/>
                <a:cs typeface="Arial"/>
              </a:rPr>
              <a:t>u </a:t>
            </a:r>
            <a:r>
              <a:rPr sz="2600" spc="-319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257" dirty="0">
                <a:solidFill>
                  <a:srgbClr val="FDFDFD"/>
                </a:solidFill>
                <a:latin typeface="Arial"/>
                <a:cs typeface="Arial"/>
              </a:rPr>
              <a:t>m</a:t>
            </a:r>
            <a:r>
              <a:rPr sz="2600" spc="235" dirty="0">
                <a:solidFill>
                  <a:srgbClr val="FDFDFD"/>
                </a:solidFill>
                <a:latin typeface="Arial"/>
                <a:cs typeface="Arial"/>
              </a:rPr>
              <a:t>e</a:t>
            </a:r>
            <a:r>
              <a:rPr sz="2600" spc="115" dirty="0">
                <a:solidFill>
                  <a:srgbClr val="FDFDFD"/>
                </a:solidFill>
                <a:latin typeface="Arial"/>
                <a:cs typeface="Arial"/>
              </a:rPr>
              <a:t>n</a:t>
            </a:r>
            <a:r>
              <a:rPr sz="2600" spc="261" dirty="0">
                <a:solidFill>
                  <a:srgbClr val="FDFDFD"/>
                </a:solidFill>
                <a:latin typeface="Arial"/>
                <a:cs typeface="Arial"/>
              </a:rPr>
              <a:t>y</a:t>
            </a:r>
            <a:r>
              <a:rPr sz="2600" spc="187" dirty="0">
                <a:solidFill>
                  <a:srgbClr val="FDFDFD"/>
                </a:solidFill>
                <a:latin typeface="Arial"/>
                <a:cs typeface="Arial"/>
              </a:rPr>
              <a:t>e</a:t>
            </a:r>
            <a:r>
              <a:rPr sz="2600" spc="-25" dirty="0">
                <a:solidFill>
                  <a:srgbClr val="FDFDFD"/>
                </a:solidFill>
                <a:latin typeface="Arial"/>
                <a:cs typeface="Arial"/>
              </a:rPr>
              <a:t>l</a:t>
            </a:r>
            <a:r>
              <a:rPr sz="2600" spc="235" dirty="0">
                <a:solidFill>
                  <a:srgbClr val="FDFDFD"/>
                </a:solidFill>
                <a:latin typeface="Arial"/>
                <a:cs typeface="Arial"/>
              </a:rPr>
              <a:t>e</a:t>
            </a:r>
            <a:r>
              <a:rPr sz="2600" spc="19" dirty="0">
                <a:solidFill>
                  <a:srgbClr val="FDFDFD"/>
                </a:solidFill>
                <a:latin typeface="Arial"/>
                <a:cs typeface="Arial"/>
              </a:rPr>
              <a:t>s</a:t>
            </a:r>
            <a:r>
              <a:rPr sz="2600" spc="303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95" dirty="0">
                <a:solidFill>
                  <a:srgbClr val="FDFDFD"/>
                </a:solidFill>
                <a:latin typeface="Arial"/>
                <a:cs typeface="Arial"/>
              </a:rPr>
              <a:t>i</a:t>
            </a:r>
            <a:r>
              <a:rPr sz="2600" spc="66" dirty="0">
                <a:solidFill>
                  <a:srgbClr val="FDFDFD"/>
                </a:solidFill>
                <a:latin typeface="Arial"/>
                <a:cs typeface="Arial"/>
              </a:rPr>
              <a:t>k</a:t>
            </a:r>
            <a:r>
              <a:rPr sz="2600" spc="255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27" dirty="0">
                <a:solidFill>
                  <a:srgbClr val="FDFDFD"/>
                </a:solidFill>
                <a:latin typeface="Arial"/>
                <a:cs typeface="Arial"/>
              </a:rPr>
              <a:t>n</a:t>
            </a:r>
            <a:r>
              <a:rPr sz="2600" spc="13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-50" dirty="0">
                <a:solidFill>
                  <a:srgbClr val="FDFDFD"/>
                </a:solidFill>
                <a:latin typeface="Arial"/>
                <a:cs typeface="Arial"/>
              </a:rPr>
              <a:t>s</a:t>
            </a:r>
            <a:r>
              <a:rPr sz="2600" spc="139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r>
              <a:rPr sz="2600" spc="279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359" dirty="0">
                <a:solidFill>
                  <a:srgbClr val="FDFDFD"/>
                </a:solidFill>
                <a:latin typeface="Arial"/>
                <a:cs typeface="Arial"/>
              </a:rPr>
              <a:t>t</a:t>
            </a:r>
            <a:r>
              <a:rPr sz="2600" spc="-43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r>
              <a:rPr sz="2600" spc="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-344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spc="115" dirty="0">
                <a:solidFill>
                  <a:srgbClr val="FDFDFD"/>
                </a:solidFill>
                <a:latin typeface="Arial"/>
                <a:cs typeface="Arial"/>
              </a:rPr>
              <a:t>p</a:t>
            </a:r>
            <a:r>
              <a:rPr sz="2600" spc="206" dirty="0">
                <a:solidFill>
                  <a:srgbClr val="FDFDFD"/>
                </a:solidFill>
                <a:latin typeface="Arial"/>
                <a:cs typeface="Arial"/>
              </a:rPr>
              <a:t>e</a:t>
            </a:r>
            <a:r>
              <a:rPr sz="2600" spc="117" dirty="0">
                <a:solidFill>
                  <a:srgbClr val="FDFDFD"/>
                </a:solidFill>
                <a:latin typeface="Arial"/>
                <a:cs typeface="Arial"/>
              </a:rPr>
              <a:t>r</a:t>
            </a:r>
            <a:r>
              <a:rPr sz="2600" spc="423" dirty="0">
                <a:solidFill>
                  <a:srgbClr val="FDFDFD"/>
                </a:solidFill>
                <a:latin typeface="Arial"/>
                <a:cs typeface="Arial"/>
              </a:rPr>
              <a:t>m</a:t>
            </a:r>
            <a:r>
              <a:rPr sz="2600" spc="303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92" dirty="0">
                <a:solidFill>
                  <a:srgbClr val="FDFDFD"/>
                </a:solidFill>
                <a:latin typeface="Arial"/>
                <a:cs typeface="Arial"/>
              </a:rPr>
              <a:t>s</a:t>
            </a:r>
            <a:r>
              <a:rPr sz="2600" spc="303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21" dirty="0">
                <a:solidFill>
                  <a:srgbClr val="FDFDFD"/>
                </a:solidFill>
                <a:latin typeface="Arial"/>
                <a:cs typeface="Arial"/>
              </a:rPr>
              <a:t>l</a:t>
            </a:r>
            <a:r>
              <a:rPr sz="2600" spc="351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187" dirty="0">
                <a:solidFill>
                  <a:srgbClr val="FDFDFD"/>
                </a:solidFill>
                <a:latin typeface="Arial"/>
                <a:cs typeface="Arial"/>
              </a:rPr>
              <a:t>h</a:t>
            </a:r>
            <a:r>
              <a:rPr sz="2600" spc="351" dirty="0">
                <a:solidFill>
                  <a:srgbClr val="FDFDFD"/>
                </a:solidFill>
                <a:latin typeface="Arial"/>
                <a:cs typeface="Arial"/>
              </a:rPr>
              <a:t>a</a:t>
            </a:r>
            <a:r>
              <a:rPr sz="2600" spc="0" dirty="0">
                <a:solidFill>
                  <a:srgbClr val="FDFDFD"/>
                </a:solidFill>
                <a:latin typeface="Arial"/>
                <a:cs typeface="Arial"/>
              </a:rPr>
              <a:t>n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95F49-E945-F9E3-078B-EC30457D6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695700"/>
            <a:ext cx="6629400" cy="3606102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EEE99CC6-595E-C5BE-AF2C-E6734FCCAA87}"/>
              </a:ext>
            </a:extLst>
          </p:cNvPr>
          <p:cNvSpPr/>
          <p:nvPr/>
        </p:nvSpPr>
        <p:spPr>
          <a:xfrm flipH="1">
            <a:off x="4572000" y="5676900"/>
            <a:ext cx="608533" cy="152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39522C7-1484-E7DA-C0CC-2872C29C937C}"/>
              </a:ext>
            </a:extLst>
          </p:cNvPr>
          <p:cNvSpPr/>
          <p:nvPr/>
        </p:nvSpPr>
        <p:spPr>
          <a:xfrm flipH="1">
            <a:off x="4512214" y="6057900"/>
            <a:ext cx="669386" cy="152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A018576-B852-A40D-6E4D-9CB22AEEF80C}"/>
              </a:ext>
            </a:extLst>
          </p:cNvPr>
          <p:cNvSpPr/>
          <p:nvPr/>
        </p:nvSpPr>
        <p:spPr>
          <a:xfrm flipH="1">
            <a:off x="5791200" y="6438900"/>
            <a:ext cx="608533" cy="152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6C308CF-3703-961F-5621-C311D3E7DE33}"/>
              </a:ext>
            </a:extLst>
          </p:cNvPr>
          <p:cNvSpPr/>
          <p:nvPr/>
        </p:nvSpPr>
        <p:spPr>
          <a:xfrm flipH="1">
            <a:off x="2971800" y="6819900"/>
            <a:ext cx="608533" cy="152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9FCD88-1389-676A-90F7-934033F613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33" t="11481"/>
          <a:stretch>
            <a:fillRect/>
          </a:stretch>
        </p:blipFill>
        <p:spPr>
          <a:xfrm>
            <a:off x="-1" y="30078"/>
            <a:ext cx="18392039" cy="1025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40104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65F46-06BD-C77B-2F5B-30E829205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0" t="15185" b="11482"/>
          <a:stretch>
            <a:fillRect/>
          </a:stretch>
        </p:blipFill>
        <p:spPr>
          <a:xfrm>
            <a:off x="-36096" y="0"/>
            <a:ext cx="18324095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1F6570-E9B5-F0D6-9DF6-FC0E71DC96B3}"/>
              </a:ext>
            </a:extLst>
          </p:cNvPr>
          <p:cNvSpPr txBox="1"/>
          <p:nvPr/>
        </p:nvSpPr>
        <p:spPr>
          <a:xfrm>
            <a:off x="1524000" y="2628900"/>
            <a:ext cx="16306800" cy="4524315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Agrandir Grand Heavy" panose="00000907000000000000" pitchFamily="50" charset="0"/>
              </a:rPr>
              <a:t>MISALKAN :</a:t>
            </a:r>
          </a:p>
          <a:p>
            <a:endParaRPr lang="en-US" sz="7200" dirty="0">
              <a:solidFill>
                <a:schemeClr val="bg1"/>
              </a:solidFill>
              <a:latin typeface="Agrandir Grand Heavy" panose="00000907000000000000" pitchFamily="50" charset="0"/>
            </a:endParaRPr>
          </a:p>
          <a:p>
            <a:r>
              <a:rPr lang="en-US" sz="7200" dirty="0">
                <a:solidFill>
                  <a:schemeClr val="bg1"/>
                </a:solidFill>
                <a:latin typeface="Agrandir Grand Heavy" panose="00000907000000000000" pitchFamily="50" charset="0"/>
              </a:rPr>
              <a:t>ALGORITMA BERANGKAT KE SEKOLAH</a:t>
            </a:r>
            <a:endParaRPr lang="en-ID" sz="7200" dirty="0">
              <a:solidFill>
                <a:schemeClr val="bg1"/>
              </a:solidFill>
              <a:latin typeface="Agrandir Grand Heavy" panose="00000907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258555"/>
      </p:ext>
    </p:extLst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9A7D34-08DF-1E5C-C3E5-4408E7E1F4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0" t="12963"/>
          <a:stretch>
            <a:fillRect/>
          </a:stretch>
        </p:blipFill>
        <p:spPr>
          <a:xfrm>
            <a:off x="16041" y="0"/>
            <a:ext cx="1835609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07979"/>
      </p:ext>
    </p:extLst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14476" y="244223"/>
            <a:ext cx="5286034" cy="2828080"/>
          </a:xfrm>
          <a:prstGeom prst="rect">
            <a:avLst/>
          </a:prstGeom>
        </p:spPr>
        <p:txBody>
          <a:bodyPr wrap="square" lIns="0" tIns="41529" rIns="0" bIns="0" rtlCol="0">
            <a:noAutofit/>
          </a:bodyPr>
          <a:lstStyle/>
          <a:p>
            <a:pPr marL="70612" marR="38100">
              <a:lnSpc>
                <a:spcPts val="6540"/>
              </a:lnSpc>
            </a:pPr>
            <a:r>
              <a:rPr sz="6300" b="1" spc="53" dirty="0">
                <a:solidFill>
                  <a:srgbClr val="4162F4"/>
                </a:solidFill>
                <a:latin typeface="Arial"/>
                <a:cs typeface="Arial"/>
              </a:rPr>
              <a:t>Kriteria</a:t>
            </a:r>
            <a:endParaRPr sz="6300">
              <a:latin typeface="Arial"/>
              <a:cs typeface="Arial"/>
            </a:endParaRPr>
          </a:p>
          <a:p>
            <a:pPr marL="12700" marR="38100">
              <a:lnSpc>
                <a:spcPct val="95825"/>
              </a:lnSpc>
              <a:spcBef>
                <a:spcPts val="193"/>
              </a:spcBef>
            </a:pPr>
            <a:r>
              <a:rPr sz="6900" b="1" spc="-335" dirty="0">
                <a:solidFill>
                  <a:srgbClr val="4162F4"/>
                </a:solidFill>
                <a:latin typeface="Arial"/>
                <a:cs typeface="Arial"/>
              </a:rPr>
              <a:t>Algoritma</a:t>
            </a:r>
            <a:endParaRPr sz="6900">
              <a:latin typeface="Arial"/>
              <a:cs typeface="Arial"/>
            </a:endParaRPr>
          </a:p>
          <a:p>
            <a:pPr marL="1106931" marR="38100">
              <a:lnSpc>
                <a:spcPct val="95825"/>
              </a:lnSpc>
              <a:spcBef>
                <a:spcPts val="1623"/>
              </a:spcBef>
            </a:pPr>
            <a:r>
              <a:rPr sz="2800" b="1" spc="-167" dirty="0">
                <a:solidFill>
                  <a:srgbClr val="4162F4"/>
                </a:solidFill>
                <a:latin typeface="Arial"/>
                <a:cs typeface="Arial"/>
              </a:rPr>
              <a:t>Tepat dan Benar</a:t>
            </a:r>
            <a:endParaRPr sz="2800">
              <a:latin typeface="Arial"/>
              <a:cs typeface="Arial"/>
            </a:endParaRPr>
          </a:p>
          <a:p>
            <a:pPr marL="1116076">
              <a:lnSpc>
                <a:spcPct val="95825"/>
              </a:lnSpc>
              <a:spcBef>
                <a:spcPts val="75"/>
              </a:spcBef>
            </a:pPr>
            <a:r>
              <a:rPr sz="2000" spc="113" dirty="0">
                <a:solidFill>
                  <a:srgbClr val="4162F4"/>
                </a:solidFill>
                <a:latin typeface="Arial"/>
                <a:cs typeface="Arial"/>
              </a:rPr>
              <a:t>artinya sesuai dengan apa  yang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17852" y="3115992"/>
            <a:ext cx="4654580" cy="602488"/>
          </a:xfrm>
          <a:prstGeom prst="rect">
            <a:avLst/>
          </a:prstGeom>
        </p:spPr>
        <p:txBody>
          <a:bodyPr wrap="square" lIns="0" tIns="13620" rIns="0" bIns="0" rtlCol="0">
            <a:noAutofit/>
          </a:bodyPr>
          <a:lstStyle/>
          <a:p>
            <a:pPr marL="12700">
              <a:lnSpc>
                <a:spcPts val="2145"/>
              </a:lnSpc>
            </a:pPr>
            <a:r>
              <a:rPr sz="2000" spc="137" dirty="0">
                <a:solidFill>
                  <a:srgbClr val="4162F4"/>
                </a:solidFill>
                <a:latin typeface="Arial"/>
                <a:cs typeface="Arial"/>
              </a:rPr>
              <a:t>diinginkan untuk diimplementasikan</a:t>
            </a:r>
            <a:endParaRPr sz="2000">
              <a:latin typeface="Arial"/>
              <a:cs typeface="Arial"/>
            </a:endParaRPr>
          </a:p>
          <a:p>
            <a:pPr marL="12700" marR="38100">
              <a:lnSpc>
                <a:spcPct val="95825"/>
              </a:lnSpc>
              <a:spcBef>
                <a:spcPts val="137"/>
              </a:spcBef>
            </a:pPr>
            <a:r>
              <a:rPr sz="2000" spc="178" dirty="0">
                <a:solidFill>
                  <a:srgbClr val="4162F4"/>
                </a:solidFill>
                <a:latin typeface="Arial"/>
                <a:cs typeface="Arial"/>
              </a:rPr>
              <a:t>dalam program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7291" y="3228584"/>
            <a:ext cx="77463" cy="495300"/>
          </a:xfrm>
          <a:prstGeom prst="rect">
            <a:avLst/>
          </a:prstGeom>
        </p:spPr>
        <p:txBody>
          <a:bodyPr wrap="square" lIns="0" tIns="31115" rIns="0" bIns="0" rtlCol="0">
            <a:noAutofit/>
          </a:bodyPr>
          <a:lstStyle/>
          <a:p>
            <a:pPr marL="12700" algn="just">
              <a:lnSpc>
                <a:spcPts val="1200"/>
              </a:lnSpc>
            </a:pP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14804" y="4042552"/>
            <a:ext cx="8094741" cy="4706112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27939" marR="26730">
              <a:lnSpc>
                <a:spcPts val="2960"/>
              </a:lnSpc>
            </a:pPr>
            <a:r>
              <a:rPr sz="2800" b="1" spc="-150" dirty="0">
                <a:solidFill>
                  <a:srgbClr val="4162F4"/>
                </a:solidFill>
                <a:latin typeface="Arial"/>
                <a:cs typeface="Arial"/>
              </a:rPr>
              <a:t>Logis, Terstruktur, dan Sistematis</a:t>
            </a:r>
            <a:endParaRPr sz="2800">
              <a:latin typeface="Arial"/>
              <a:cs typeface="Arial"/>
            </a:endParaRPr>
          </a:p>
          <a:p>
            <a:pPr marL="12700" marR="3429085" indent="3047">
              <a:lnSpc>
                <a:spcPts val="2299"/>
              </a:lnSpc>
            </a:pPr>
            <a:r>
              <a:rPr sz="2000" spc="84" dirty="0">
                <a:solidFill>
                  <a:srgbClr val="4162F4"/>
                </a:solidFill>
                <a:latin typeface="Arial"/>
                <a:cs typeface="Arial"/>
              </a:rPr>
              <a:t>Artinya dari sisi penulisan dan  logika </a:t>
            </a:r>
            <a:endParaRPr sz="2000">
              <a:latin typeface="Arial"/>
              <a:cs typeface="Arial"/>
            </a:endParaRPr>
          </a:p>
          <a:p>
            <a:pPr marL="12700" marR="3429085">
              <a:lnSpc>
                <a:spcPts val="2299"/>
              </a:lnSpc>
              <a:spcBef>
                <a:spcPts val="243"/>
              </a:spcBef>
            </a:pPr>
            <a:r>
              <a:rPr sz="2000" spc="107" dirty="0">
                <a:solidFill>
                  <a:srgbClr val="4162F4"/>
                </a:solidFill>
                <a:latin typeface="Arial"/>
                <a:cs typeface="Arial"/>
              </a:rPr>
              <a:t>tepat dan  benar</a:t>
            </a:r>
            <a:endParaRPr sz="2000">
              <a:latin typeface="Arial"/>
              <a:cs typeface="Arial"/>
            </a:endParaRPr>
          </a:p>
          <a:p>
            <a:pPr marL="55372" marR="26730">
              <a:lnSpc>
                <a:spcPct val="95825"/>
              </a:lnSpc>
              <a:spcBef>
                <a:spcPts val="388"/>
              </a:spcBef>
            </a:pPr>
            <a:r>
              <a:rPr sz="2800" b="1" spc="-176" dirty="0">
                <a:solidFill>
                  <a:srgbClr val="4162F4"/>
                </a:solidFill>
                <a:latin typeface="Arial"/>
                <a:cs typeface="Arial"/>
              </a:rPr>
              <a:t>Semua Operasi Terdefinisi</a:t>
            </a:r>
            <a:endParaRPr sz="2800">
              <a:latin typeface="Arial"/>
              <a:cs typeface="Arial"/>
            </a:endParaRPr>
          </a:p>
          <a:p>
            <a:pPr marL="61467" marR="26730">
              <a:lnSpc>
                <a:spcPts val="3000"/>
              </a:lnSpc>
              <a:spcBef>
                <a:spcPts val="150"/>
              </a:spcBef>
            </a:pPr>
            <a:r>
              <a:rPr sz="2800" b="1" spc="-94" dirty="0">
                <a:solidFill>
                  <a:srgbClr val="4162F4"/>
                </a:solidFill>
                <a:latin typeface="Arial"/>
                <a:cs typeface="Arial"/>
              </a:rPr>
              <a:t>(Define)</a:t>
            </a:r>
            <a:endParaRPr sz="2800">
              <a:latin typeface="Arial"/>
              <a:cs typeface="Arial"/>
            </a:endParaRPr>
          </a:p>
          <a:p>
            <a:pPr marL="61468" marR="1630318" indent="3047">
              <a:lnSpc>
                <a:spcPts val="2299"/>
              </a:lnSpc>
              <a:spcBef>
                <a:spcPts val="500"/>
              </a:spcBef>
            </a:pPr>
            <a:r>
              <a:rPr sz="2000" spc="97" dirty="0">
                <a:solidFill>
                  <a:srgbClr val="4162F4"/>
                </a:solidFill>
                <a:latin typeface="Arial"/>
                <a:cs typeface="Arial"/>
              </a:rPr>
              <a:t>Semua operasi terdefinisi berarti fungsi yang  ingin </a:t>
            </a:r>
            <a:endParaRPr sz="2000">
              <a:latin typeface="Arial"/>
              <a:cs typeface="Arial"/>
            </a:endParaRPr>
          </a:p>
          <a:p>
            <a:pPr marL="61468" marR="1630318">
              <a:lnSpc>
                <a:spcPts val="2299"/>
              </a:lnSpc>
              <a:spcBef>
                <a:spcPts val="243"/>
              </a:spcBef>
            </a:pPr>
            <a:r>
              <a:rPr sz="2000" spc="133" dirty="0">
                <a:solidFill>
                  <a:srgbClr val="4162F4"/>
                </a:solidFill>
                <a:latin typeface="Arial"/>
                <a:cs typeface="Arial"/>
              </a:rPr>
              <a:t>diterapkan dalam aplikasi berjalan</a:t>
            </a:r>
            <a:endParaRPr sz="2000">
              <a:latin typeface="Arial"/>
              <a:cs typeface="Arial"/>
            </a:endParaRPr>
          </a:p>
          <a:p>
            <a:pPr marL="55372" marR="26730">
              <a:lnSpc>
                <a:spcPct val="95825"/>
              </a:lnSpc>
              <a:spcBef>
                <a:spcPts val="916"/>
              </a:spcBef>
            </a:pPr>
            <a:r>
              <a:rPr sz="2800" b="1" spc="-179" dirty="0">
                <a:solidFill>
                  <a:srgbClr val="4162F4"/>
                </a:solidFill>
                <a:latin typeface="Arial"/>
                <a:cs typeface="Arial"/>
              </a:rPr>
              <a:t>Semua Proses Harus Berakhir Setelah</a:t>
            </a:r>
            <a:endParaRPr sz="2800">
              <a:latin typeface="Arial"/>
              <a:cs typeface="Arial"/>
            </a:endParaRPr>
          </a:p>
          <a:p>
            <a:pPr marL="55372" marR="26730">
              <a:lnSpc>
                <a:spcPts val="3000"/>
              </a:lnSpc>
              <a:spcBef>
                <a:spcPts val="150"/>
              </a:spcBef>
            </a:pPr>
            <a:r>
              <a:rPr sz="2800" b="1" spc="-142" dirty="0">
                <a:solidFill>
                  <a:srgbClr val="4162F4"/>
                </a:solidFill>
                <a:latin typeface="Arial"/>
                <a:cs typeface="Arial"/>
              </a:rPr>
              <a:t>Sejumlah Langkah Dilakukan (Finite)</a:t>
            </a:r>
            <a:endParaRPr sz="2800">
              <a:latin typeface="Arial"/>
              <a:cs typeface="Arial"/>
            </a:endParaRPr>
          </a:p>
          <a:p>
            <a:pPr marL="64516" indent="12191">
              <a:lnSpc>
                <a:spcPts val="2069"/>
              </a:lnSpc>
              <a:spcBef>
                <a:spcPts val="616"/>
              </a:spcBef>
            </a:pPr>
            <a:r>
              <a:rPr sz="1800" spc="112" dirty="0">
                <a:solidFill>
                  <a:srgbClr val="4162F4"/>
                </a:solidFill>
                <a:latin typeface="Arial"/>
                <a:cs typeface="Arial"/>
              </a:rPr>
              <a:t>Hal ini dilakukan agar  pembuat aplikasi  bisa membedakan/membagi </a:t>
            </a:r>
            <a:endParaRPr sz="1800">
              <a:latin typeface="Arial"/>
              <a:cs typeface="Arial"/>
            </a:endParaRPr>
          </a:p>
          <a:p>
            <a:pPr marL="64516">
              <a:lnSpc>
                <a:spcPts val="2069"/>
              </a:lnSpc>
              <a:spcBef>
                <a:spcPts val="401"/>
              </a:spcBef>
            </a:pPr>
            <a:r>
              <a:rPr sz="1800" spc="94" dirty="0">
                <a:solidFill>
                  <a:srgbClr val="4162F4"/>
                </a:solidFill>
                <a:latin typeface="Arial"/>
                <a:cs typeface="Arial"/>
              </a:rPr>
              <a:t>fungsi-fungsi yang  ada  dalam aplikasi tersebut.</a:t>
            </a:r>
            <a:endParaRPr sz="1800">
              <a:latin typeface="Arial"/>
              <a:cs typeface="Arial"/>
            </a:endParaRPr>
          </a:p>
          <a:p>
            <a:pPr marL="67564" marR="26730">
              <a:lnSpc>
                <a:spcPct val="95825"/>
              </a:lnSpc>
              <a:spcBef>
                <a:spcPts val="1395"/>
              </a:spcBef>
            </a:pPr>
            <a:r>
              <a:rPr sz="2800" b="1" spc="-212" dirty="0">
                <a:solidFill>
                  <a:srgbClr val="4162F4"/>
                </a:solidFill>
                <a:latin typeface="Arial"/>
                <a:cs typeface="Arial"/>
              </a:rPr>
              <a:t>Menggunakan  Bahasa Standar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7291" y="4600184"/>
            <a:ext cx="77463" cy="495300"/>
          </a:xfrm>
          <a:prstGeom prst="rect">
            <a:avLst/>
          </a:prstGeom>
        </p:spPr>
        <p:txBody>
          <a:bodyPr wrap="square" lIns="0" tIns="31115" rIns="0" bIns="0" rtlCol="0">
            <a:noAutofit/>
          </a:bodyPr>
          <a:lstStyle/>
          <a:p>
            <a:pPr marL="12700" algn="just">
              <a:lnSpc>
                <a:spcPts val="1200"/>
              </a:lnSpc>
            </a:pP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7291" y="5819384"/>
            <a:ext cx="77463" cy="952500"/>
          </a:xfrm>
          <a:prstGeom prst="rect">
            <a:avLst/>
          </a:prstGeom>
        </p:spPr>
        <p:txBody>
          <a:bodyPr wrap="square" lIns="0" tIns="31115" rIns="0" bIns="0" rtlCol="0">
            <a:noAutofit/>
          </a:bodyPr>
          <a:lstStyle/>
          <a:p>
            <a:pPr marL="12700" algn="just">
              <a:lnSpc>
                <a:spcPts val="1200"/>
              </a:lnSpc>
            </a:pP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7291" y="7495784"/>
            <a:ext cx="77463" cy="800100"/>
          </a:xfrm>
          <a:prstGeom prst="rect">
            <a:avLst/>
          </a:prstGeom>
        </p:spPr>
        <p:txBody>
          <a:bodyPr wrap="square" lIns="0" tIns="31115" rIns="0" bIns="0" rtlCol="0">
            <a:noAutofit/>
          </a:bodyPr>
          <a:lstStyle/>
          <a:p>
            <a:pPr marL="12700" algn="just">
              <a:lnSpc>
                <a:spcPts val="1200"/>
              </a:lnSpc>
            </a:pP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r>
              <a:rPr sz="1300" spc="-110" dirty="0">
                <a:solidFill>
                  <a:srgbClr val="4162F4"/>
                </a:solidFill>
                <a:latin typeface="Times New Roman"/>
                <a:cs typeface="Times New Roman"/>
              </a:rPr>
              <a:t> </a:t>
            </a: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7292" y="9019784"/>
            <a:ext cx="86450" cy="190500"/>
          </a:xfrm>
          <a:prstGeom prst="rect">
            <a:avLst/>
          </a:prstGeom>
        </p:spPr>
        <p:txBody>
          <a:bodyPr wrap="square" lIns="0" tIns="9048" rIns="0" bIns="0" rtlCol="0">
            <a:noAutofit/>
          </a:bodyPr>
          <a:lstStyle/>
          <a:p>
            <a:pPr marL="12700">
              <a:lnSpc>
                <a:spcPts val="1425"/>
              </a:lnSpc>
            </a:pPr>
            <a:r>
              <a:rPr sz="1300" spc="-147" dirty="0">
                <a:solidFill>
                  <a:srgbClr val="4162F4"/>
                </a:solidFill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11756" y="9446656"/>
            <a:ext cx="3408710" cy="381000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12700">
              <a:lnSpc>
                <a:spcPts val="2960"/>
              </a:lnSpc>
            </a:pPr>
            <a:r>
              <a:rPr sz="2800" b="1" spc="-180" dirty="0">
                <a:solidFill>
                  <a:srgbClr val="4162F4"/>
                </a:solidFill>
                <a:latin typeface="Arial"/>
                <a:cs typeface="Arial"/>
              </a:rPr>
              <a:t>Sederhana dan Efisien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53027-0383-21A6-A89A-90BF188A8E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50" t="1370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3375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D4C1F1C-3C48-E561-7BAF-6BC4BC47D4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16" t="14445"/>
          <a:stretch>
            <a:fillRect/>
          </a:stretch>
        </p:blipFill>
        <p:spPr>
          <a:xfrm>
            <a:off x="-57727" y="0"/>
            <a:ext cx="18345727" cy="102870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47492" y="917502"/>
            <a:ext cx="4663884" cy="660400"/>
          </a:xfrm>
          <a:prstGeom prst="rect">
            <a:avLst/>
          </a:prstGeom>
        </p:spPr>
        <p:txBody>
          <a:bodyPr wrap="square" lIns="0" tIns="33020" rIns="0" bIns="0" rtlCol="0">
            <a:noAutofit/>
          </a:bodyPr>
          <a:lstStyle/>
          <a:p>
            <a:pPr marL="12700">
              <a:lnSpc>
                <a:spcPts val="5200"/>
              </a:lnSpc>
            </a:pPr>
            <a:r>
              <a:rPr sz="5000" b="1" spc="60" dirty="0">
                <a:solidFill>
                  <a:srgbClr val="505052"/>
                </a:solidFill>
                <a:latin typeface="Arial"/>
                <a:cs typeface="Arial"/>
              </a:rPr>
              <a:t>Bagian-Bagian</a:t>
            </a:r>
            <a:endParaRPr sz="5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41996" y="917502"/>
            <a:ext cx="2659341" cy="660400"/>
          </a:xfrm>
          <a:prstGeom prst="rect">
            <a:avLst/>
          </a:prstGeom>
        </p:spPr>
        <p:txBody>
          <a:bodyPr wrap="square" lIns="0" tIns="33020" rIns="0" bIns="0" rtlCol="0">
            <a:noAutofit/>
          </a:bodyPr>
          <a:lstStyle/>
          <a:p>
            <a:pPr marL="12700">
              <a:lnSpc>
                <a:spcPts val="5200"/>
              </a:lnSpc>
            </a:pPr>
            <a:r>
              <a:rPr sz="5000" b="1" spc="69" dirty="0">
                <a:solidFill>
                  <a:srgbClr val="505052"/>
                </a:solidFill>
                <a:latin typeface="Arial"/>
                <a:cs typeface="Arial"/>
              </a:rPr>
              <a:t>Struktur</a:t>
            </a:r>
            <a:endParaRPr sz="5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7524" y="1007450"/>
            <a:ext cx="1512747" cy="1520444"/>
          </a:xfrm>
          <a:prstGeom prst="rect">
            <a:avLst/>
          </a:prstGeom>
        </p:spPr>
        <p:txBody>
          <a:bodyPr wrap="square" lIns="0" tIns="14446" rIns="0" bIns="0" rtlCol="0">
            <a:noAutofit/>
          </a:bodyPr>
          <a:lstStyle/>
          <a:p>
            <a:pPr marL="12700" marR="0">
              <a:lnSpc>
                <a:spcPts val="2275"/>
              </a:lnSpc>
            </a:pPr>
            <a:r>
              <a:rPr sz="2100" b="1" spc="1017" dirty="0">
                <a:solidFill>
                  <a:srgbClr val="2A64C6"/>
                </a:solidFill>
                <a:latin typeface="Courier New"/>
                <a:cs typeface="Courier New"/>
              </a:rPr>
              <a:t>00000</a:t>
            </a:r>
            <a:endParaRPr sz="2100">
              <a:latin typeface="Courier New"/>
              <a:cs typeface="Courier New"/>
            </a:endParaRPr>
          </a:p>
          <a:p>
            <a:pPr marL="12700" marR="0">
              <a:lnSpc>
                <a:spcPct val="94401"/>
              </a:lnSpc>
            </a:pPr>
            <a:r>
              <a:rPr sz="2100" b="1" spc="1017" dirty="0">
                <a:solidFill>
                  <a:srgbClr val="2A64C6"/>
                </a:solidFill>
                <a:latin typeface="Courier New"/>
                <a:cs typeface="Courier New"/>
              </a:rPr>
              <a:t>00000</a:t>
            </a:r>
            <a:endParaRPr sz="2100">
              <a:latin typeface="Courier New"/>
              <a:cs typeface="Courier New"/>
            </a:endParaRPr>
          </a:p>
          <a:p>
            <a:pPr marL="12700" marR="0">
              <a:lnSpc>
                <a:spcPct val="94401"/>
              </a:lnSpc>
              <a:spcBef>
                <a:spcPts val="45"/>
              </a:spcBef>
            </a:pPr>
            <a:r>
              <a:rPr sz="2100" b="1" spc="1017" dirty="0">
                <a:solidFill>
                  <a:srgbClr val="2A64C6"/>
                </a:solidFill>
                <a:latin typeface="Courier New"/>
                <a:cs typeface="Courier New"/>
              </a:rPr>
              <a:t>00000</a:t>
            </a:r>
            <a:endParaRPr sz="2100">
              <a:latin typeface="Courier New"/>
              <a:cs typeface="Courier New"/>
            </a:endParaRPr>
          </a:p>
          <a:p>
            <a:pPr marL="12700" marR="0">
              <a:lnSpc>
                <a:spcPct val="94401"/>
              </a:lnSpc>
              <a:spcBef>
                <a:spcPts val="45"/>
              </a:spcBef>
            </a:pPr>
            <a:r>
              <a:rPr sz="2100" b="1" spc="1017" dirty="0">
                <a:solidFill>
                  <a:srgbClr val="2A64C6"/>
                </a:solidFill>
                <a:latin typeface="Courier New"/>
                <a:cs typeface="Courier New"/>
              </a:rPr>
              <a:t>00000</a:t>
            </a:r>
            <a:endParaRPr sz="2100">
              <a:latin typeface="Courier New"/>
              <a:cs typeface="Courier New"/>
            </a:endParaRPr>
          </a:p>
          <a:p>
            <a:pPr marL="12700">
              <a:lnSpc>
                <a:spcPct val="94401"/>
              </a:lnSpc>
              <a:spcBef>
                <a:spcPts val="45"/>
              </a:spcBef>
            </a:pPr>
            <a:r>
              <a:rPr sz="2100" b="1" spc="1017" dirty="0">
                <a:solidFill>
                  <a:srgbClr val="2A64C6"/>
                </a:solidFill>
                <a:latin typeface="Courier New"/>
                <a:cs typeface="Courier New"/>
              </a:rPr>
              <a:t>00000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32980" y="1703886"/>
            <a:ext cx="3147136" cy="660400"/>
          </a:xfrm>
          <a:prstGeom prst="rect">
            <a:avLst/>
          </a:prstGeom>
        </p:spPr>
        <p:txBody>
          <a:bodyPr wrap="square" lIns="0" tIns="33020" rIns="0" bIns="0" rtlCol="0">
            <a:noAutofit/>
          </a:bodyPr>
          <a:lstStyle/>
          <a:p>
            <a:pPr marL="12700">
              <a:lnSpc>
                <a:spcPts val="5200"/>
              </a:lnSpc>
            </a:pPr>
            <a:r>
              <a:rPr sz="5000" b="1" spc="57" dirty="0">
                <a:solidFill>
                  <a:srgbClr val="505052"/>
                </a:solidFill>
                <a:latin typeface="Arial"/>
                <a:cs typeface="Arial"/>
              </a:rPr>
              <a:t>Algoritma</a:t>
            </a:r>
            <a:endParaRPr sz="5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0988" y="3292955"/>
            <a:ext cx="5467604" cy="330200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l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g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oritm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a  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M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e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n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g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hitun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g 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Volum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e  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T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79" dirty="0">
                <a:solidFill>
                  <a:srgbClr val="363638"/>
                </a:solidFill>
                <a:latin typeface="Times New Roman"/>
                <a:cs typeface="Times New Roman"/>
              </a:rPr>
              <a:t>bun</a:t>
            </a:r>
            <a:r>
              <a:rPr sz="2400" spc="79" dirty="0">
                <a:solidFill>
                  <a:srgbClr val="505052"/>
                </a:solidFill>
                <a:latin typeface="Times New Roman"/>
                <a:cs typeface="Times New Roman"/>
              </a:rPr>
              <a:t>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3788" y="3299051"/>
            <a:ext cx="2261193" cy="330200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spc="105" dirty="0">
                <a:solidFill>
                  <a:srgbClr val="363638"/>
                </a:solidFill>
                <a:latin typeface="Times New Roman"/>
                <a:cs typeface="Times New Roman"/>
              </a:rPr>
              <a:t>Judul Al</a:t>
            </a:r>
            <a:r>
              <a:rPr sz="2400" spc="105" dirty="0">
                <a:solidFill>
                  <a:srgbClr val="505052"/>
                </a:solidFill>
                <a:latin typeface="Times New Roman"/>
                <a:cs typeface="Times New Roman"/>
              </a:rPr>
              <a:t>g</a:t>
            </a:r>
            <a:r>
              <a:rPr sz="2400" spc="105" dirty="0">
                <a:solidFill>
                  <a:srgbClr val="363638"/>
                </a:solidFill>
                <a:latin typeface="Times New Roman"/>
                <a:cs typeface="Times New Roman"/>
              </a:rPr>
              <a:t>oritma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13180" y="3997940"/>
            <a:ext cx="5158408" cy="1240654"/>
          </a:xfrm>
          <a:prstGeom prst="rect">
            <a:avLst/>
          </a:prstGeom>
        </p:spPr>
        <p:txBody>
          <a:bodyPr wrap="square" lIns="0" tIns="17494" rIns="0" bIns="0" rtlCol="0">
            <a:noAutofit/>
          </a:bodyPr>
          <a:lstStyle/>
          <a:p>
            <a:pPr marL="18796">
              <a:lnSpc>
                <a:spcPts val="2755"/>
              </a:lnSpc>
            </a:pPr>
            <a:r>
              <a:rPr sz="2400" b="1" spc="71" dirty="0">
                <a:solidFill>
                  <a:srgbClr val="363638"/>
                </a:solidFill>
                <a:latin typeface="Times New Roman"/>
                <a:cs typeface="Times New Roman"/>
              </a:rPr>
              <a:t>Input:  </a:t>
            </a:r>
            <a:r>
              <a:rPr sz="2600" b="1" spc="71" dirty="0">
                <a:solidFill>
                  <a:srgbClr val="363638"/>
                </a:solidFill>
                <a:latin typeface="Times New Roman"/>
                <a:cs typeface="Times New Roman"/>
              </a:rPr>
              <a:t>r </a:t>
            </a:r>
            <a:r>
              <a:rPr sz="2400" b="1" spc="71" dirty="0">
                <a:solidFill>
                  <a:srgbClr val="363638"/>
                </a:solidFill>
                <a:latin typeface="Times New Roman"/>
                <a:cs typeface="Times New Roman"/>
              </a:rPr>
              <a:t>(jari-jari alas) dan t (tinggi</a:t>
            </a:r>
            <a:endParaRPr sz="2400">
              <a:latin typeface="Times New Roman"/>
              <a:cs typeface="Times New Roman"/>
            </a:endParaRPr>
          </a:p>
          <a:p>
            <a:pPr marL="24892" marR="49529">
              <a:lnSpc>
                <a:spcPct val="95825"/>
              </a:lnSpc>
              <a:spcBef>
                <a:spcPts val="563"/>
              </a:spcBef>
            </a:pPr>
            <a:r>
              <a:rPr sz="2400" b="1" spc="89" dirty="0">
                <a:solidFill>
                  <a:srgbClr val="363638"/>
                </a:solidFill>
                <a:latin typeface="Times New Roman"/>
                <a:cs typeface="Times New Roman"/>
              </a:rPr>
              <a:t>Output: V (Volume)</a:t>
            </a:r>
            <a:endParaRPr sz="2400">
              <a:latin typeface="Times New Roman"/>
              <a:cs typeface="Times New Roman"/>
            </a:endParaRPr>
          </a:p>
          <a:p>
            <a:pPr marL="12700" marR="49529">
              <a:lnSpc>
                <a:spcPct val="95825"/>
              </a:lnSpc>
              <a:spcBef>
                <a:spcPts val="744"/>
              </a:spcBef>
            </a:pPr>
            <a:r>
              <a:rPr sz="2400" spc="87" dirty="0">
                <a:solidFill>
                  <a:srgbClr val="363638"/>
                </a:solidFill>
                <a:latin typeface="Times New Roman"/>
                <a:cs typeface="Times New Roman"/>
              </a:rPr>
              <a:t>L</a:t>
            </a:r>
            <a:r>
              <a:rPr sz="2400" spc="87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87" dirty="0">
                <a:solidFill>
                  <a:srgbClr val="363638"/>
                </a:solidFill>
                <a:latin typeface="Times New Roman"/>
                <a:cs typeface="Times New Roman"/>
              </a:rPr>
              <a:t>n</a:t>
            </a:r>
            <a:r>
              <a:rPr sz="2400" spc="87" dirty="0">
                <a:solidFill>
                  <a:srgbClr val="505052"/>
                </a:solidFill>
                <a:latin typeface="Times New Roman"/>
                <a:cs typeface="Times New Roman"/>
              </a:rPr>
              <a:t>g</a:t>
            </a:r>
            <a:r>
              <a:rPr sz="2400" spc="87" dirty="0">
                <a:solidFill>
                  <a:srgbClr val="363638"/>
                </a:solidFill>
                <a:latin typeface="Times New Roman"/>
                <a:cs typeface="Times New Roman"/>
              </a:rPr>
              <a:t>kah</a:t>
            </a:r>
            <a:r>
              <a:rPr sz="2400" spc="87" dirty="0">
                <a:solidFill>
                  <a:srgbClr val="505052"/>
                </a:solidFill>
                <a:latin typeface="Times New Roman"/>
                <a:cs typeface="Times New Roman"/>
              </a:rPr>
              <a:t>-</a:t>
            </a:r>
            <a:r>
              <a:rPr sz="2400" spc="87" dirty="0">
                <a:solidFill>
                  <a:srgbClr val="363638"/>
                </a:solidFill>
                <a:latin typeface="Times New Roman"/>
                <a:cs typeface="Times New Roman"/>
              </a:rPr>
              <a:t>l</a:t>
            </a:r>
            <a:r>
              <a:rPr sz="2400" spc="87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87" dirty="0">
                <a:solidFill>
                  <a:srgbClr val="363638"/>
                </a:solidFill>
                <a:latin typeface="Times New Roman"/>
                <a:cs typeface="Times New Roman"/>
              </a:rPr>
              <a:t>n</a:t>
            </a:r>
            <a:r>
              <a:rPr sz="2400" spc="87" dirty="0">
                <a:solidFill>
                  <a:srgbClr val="505052"/>
                </a:solidFill>
                <a:latin typeface="Times New Roman"/>
                <a:cs typeface="Times New Roman"/>
              </a:rPr>
              <a:t>gk</a:t>
            </a:r>
            <a:r>
              <a:rPr sz="2400" spc="87" dirty="0">
                <a:solidFill>
                  <a:srgbClr val="363638"/>
                </a:solidFill>
                <a:latin typeface="Times New Roman"/>
                <a:cs typeface="Times New Roman"/>
              </a:rPr>
              <a:t>ah: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6972" y="4018379"/>
            <a:ext cx="1481082" cy="330200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b="1" spc="94" dirty="0">
                <a:solidFill>
                  <a:srgbClr val="363638"/>
                </a:solidFill>
                <a:latin typeface="Times New Roman"/>
                <a:cs typeface="Times New Roman"/>
              </a:rPr>
              <a:t>tabung)  }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33308" y="4225643"/>
            <a:ext cx="2325582" cy="330200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spc="72" dirty="0">
                <a:solidFill>
                  <a:srgbClr val="363638"/>
                </a:solidFill>
                <a:latin typeface="Times New Roman"/>
                <a:cs typeface="Times New Roman"/>
              </a:rPr>
              <a:t>B</a:t>
            </a:r>
            <a:r>
              <a:rPr sz="2400" spc="72" dirty="0">
                <a:solidFill>
                  <a:srgbClr val="505052"/>
                </a:solidFill>
                <a:latin typeface="Times New Roman"/>
                <a:cs typeface="Times New Roman"/>
              </a:rPr>
              <a:t>ag</a:t>
            </a:r>
            <a:r>
              <a:rPr sz="2400" spc="72" dirty="0">
                <a:solidFill>
                  <a:srgbClr val="363638"/>
                </a:solidFill>
                <a:latin typeface="Times New Roman"/>
                <a:cs typeface="Times New Roman"/>
              </a:rPr>
              <a:t>i</a:t>
            </a:r>
            <a:r>
              <a:rPr sz="2400" spc="72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72" dirty="0">
                <a:solidFill>
                  <a:srgbClr val="363638"/>
                </a:solidFill>
                <a:latin typeface="Times New Roman"/>
                <a:cs typeface="Times New Roman"/>
              </a:rPr>
              <a:t>n D</a:t>
            </a:r>
            <a:r>
              <a:rPr sz="2400" spc="72" dirty="0">
                <a:solidFill>
                  <a:srgbClr val="505052"/>
                </a:solidFill>
                <a:latin typeface="Times New Roman"/>
                <a:cs typeface="Times New Roman"/>
              </a:rPr>
              <a:t>e</a:t>
            </a:r>
            <a:r>
              <a:rPr sz="2400" spc="72" dirty="0">
                <a:solidFill>
                  <a:srgbClr val="363638"/>
                </a:solidFill>
                <a:latin typeface="Times New Roman"/>
                <a:cs typeface="Times New Roman"/>
              </a:rPr>
              <a:t>kl</a:t>
            </a:r>
            <a:r>
              <a:rPr sz="2400" spc="72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72" dirty="0">
                <a:solidFill>
                  <a:srgbClr val="363638"/>
                </a:solidFill>
                <a:latin typeface="Times New Roman"/>
                <a:cs typeface="Times New Roman"/>
              </a:rPr>
              <a:t>ra</a:t>
            </a:r>
            <a:r>
              <a:rPr sz="2400" spc="72" dirty="0">
                <a:solidFill>
                  <a:srgbClr val="505052"/>
                </a:solidFill>
                <a:latin typeface="Times New Roman"/>
                <a:cs typeface="Times New Roman"/>
              </a:rPr>
              <a:t>s</a:t>
            </a:r>
            <a:r>
              <a:rPr sz="2400" spc="72" dirty="0">
                <a:solidFill>
                  <a:srgbClr val="363638"/>
                </a:solidFill>
                <a:latin typeface="Times New Roman"/>
                <a:cs typeface="Times New Roman"/>
              </a:rPr>
              <a:t>i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58972" y="5326868"/>
            <a:ext cx="868608" cy="804790"/>
          </a:xfrm>
          <a:prstGeom prst="rect">
            <a:avLst/>
          </a:prstGeom>
        </p:spPr>
        <p:txBody>
          <a:bodyPr wrap="square" lIns="0" tIns="17494" rIns="0" bIns="0" rtlCol="0">
            <a:noAutofit/>
          </a:bodyPr>
          <a:lstStyle/>
          <a:p>
            <a:pPr marL="12700">
              <a:lnSpc>
                <a:spcPts val="2755"/>
              </a:lnSpc>
            </a:pPr>
            <a:r>
              <a:rPr sz="2400" spc="33" dirty="0">
                <a:solidFill>
                  <a:srgbClr val="363638"/>
                </a:solidFill>
                <a:latin typeface="Times New Roman"/>
                <a:cs typeface="Times New Roman"/>
              </a:rPr>
              <a:t>nil</a:t>
            </a:r>
            <a:r>
              <a:rPr sz="2400" spc="33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33" dirty="0">
                <a:solidFill>
                  <a:srgbClr val="363638"/>
                </a:solidFill>
                <a:latin typeface="Times New Roman"/>
                <a:cs typeface="Times New Roman"/>
              </a:rPr>
              <a:t>i </a:t>
            </a:r>
            <a:r>
              <a:rPr sz="2600" b="1" spc="33" dirty="0">
                <a:solidFill>
                  <a:srgbClr val="363638"/>
                </a:solidFill>
                <a:latin typeface="Times New Roman"/>
                <a:cs typeface="Times New Roman"/>
              </a:rPr>
              <a:t>r</a:t>
            </a:r>
            <a:endParaRPr sz="2600">
              <a:latin typeface="Times New Roman"/>
              <a:cs typeface="Times New Roman"/>
            </a:endParaRPr>
          </a:p>
          <a:p>
            <a:pPr marL="15747" marR="19835">
              <a:lnSpc>
                <a:spcPct val="95825"/>
              </a:lnSpc>
              <a:spcBef>
                <a:spcPts val="635"/>
              </a:spcBef>
            </a:pPr>
            <a:r>
              <a:rPr sz="2400" spc="71" dirty="0">
                <a:solidFill>
                  <a:srgbClr val="363638"/>
                </a:solidFill>
                <a:latin typeface="Times New Roman"/>
                <a:cs typeface="Times New Roman"/>
              </a:rPr>
              <a:t>nil</a:t>
            </a:r>
            <a:r>
              <a:rPr sz="2400" spc="71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71" dirty="0">
                <a:solidFill>
                  <a:srgbClr val="363638"/>
                </a:solidFill>
                <a:latin typeface="Times New Roman"/>
                <a:cs typeface="Times New Roman"/>
              </a:rPr>
              <a:t>i </a:t>
            </a:r>
            <a:r>
              <a:rPr sz="2200" b="1" spc="71" dirty="0">
                <a:solidFill>
                  <a:srgbClr val="363638"/>
                </a:solidFill>
                <a:latin typeface="Times New Roman"/>
                <a:cs typeface="Times New Roman"/>
              </a:rPr>
              <a:t>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6227" y="5337088"/>
            <a:ext cx="305562" cy="1681539"/>
          </a:xfrm>
          <a:prstGeom prst="rect">
            <a:avLst/>
          </a:prstGeom>
        </p:spPr>
        <p:txBody>
          <a:bodyPr wrap="square" lIns="0" tIns="16827" rIns="0" bIns="0" rtlCol="0">
            <a:noAutofit/>
          </a:bodyPr>
          <a:lstStyle/>
          <a:p>
            <a:pPr marL="52324" marR="4857">
              <a:lnSpc>
                <a:spcPts val="2650"/>
              </a:lnSpc>
            </a:pPr>
            <a:r>
              <a:rPr sz="2500" spc="-198" dirty="0">
                <a:solidFill>
                  <a:srgbClr val="363638"/>
                </a:solidFill>
                <a:latin typeface="Times New Roman"/>
                <a:cs typeface="Times New Roman"/>
              </a:rPr>
              <a:t>1.</a:t>
            </a:r>
            <a:endParaRPr sz="2500">
              <a:latin typeface="Times New Roman"/>
              <a:cs typeface="Times New Roman"/>
            </a:endParaRPr>
          </a:p>
          <a:p>
            <a:pPr marL="21844" marR="4698">
              <a:lnSpc>
                <a:spcPct val="95825"/>
              </a:lnSpc>
              <a:spcBef>
                <a:spcPts val="568"/>
              </a:spcBef>
            </a:pPr>
            <a:r>
              <a:rPr sz="2500" spc="-77" dirty="0">
                <a:solidFill>
                  <a:srgbClr val="505052"/>
                </a:solidFill>
                <a:latin typeface="Times New Roman"/>
                <a:cs typeface="Times New Roman"/>
              </a:rPr>
              <a:t>2</a:t>
            </a:r>
            <a:r>
              <a:rPr sz="2500" spc="-77" dirty="0">
                <a:solidFill>
                  <a:srgbClr val="363638"/>
                </a:solidFill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21844">
              <a:lnSpc>
                <a:spcPct val="95825"/>
              </a:lnSpc>
              <a:spcBef>
                <a:spcPts val="275"/>
              </a:spcBef>
            </a:pPr>
            <a:r>
              <a:rPr sz="2800" spc="-192" dirty="0">
                <a:solidFill>
                  <a:srgbClr val="505052"/>
                </a:solidFill>
                <a:latin typeface="Times New Roman"/>
                <a:cs typeface="Times New Roman"/>
              </a:rPr>
              <a:t>3</a:t>
            </a:r>
            <a:r>
              <a:rPr sz="2800" spc="-192" dirty="0">
                <a:solidFill>
                  <a:srgbClr val="363638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 marR="6604">
              <a:lnSpc>
                <a:spcPct val="95825"/>
              </a:lnSpc>
              <a:spcBef>
                <a:spcPts val="705"/>
              </a:spcBef>
            </a:pPr>
            <a:r>
              <a:rPr sz="2400" spc="-4" dirty="0">
                <a:solidFill>
                  <a:srgbClr val="505052"/>
                </a:solidFill>
                <a:latin typeface="Times New Roman"/>
                <a:cs typeface="Times New Roman"/>
              </a:rPr>
              <a:t>4</a:t>
            </a:r>
            <a:r>
              <a:rPr sz="2400" spc="-4" dirty="0">
                <a:solidFill>
                  <a:srgbClr val="363638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7164" y="5347307"/>
            <a:ext cx="1465580" cy="784351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spc="122" dirty="0">
                <a:solidFill>
                  <a:srgbClr val="505052"/>
                </a:solidFill>
                <a:latin typeface="Times New Roman"/>
                <a:cs typeface="Times New Roman"/>
              </a:rPr>
              <a:t>Mas</a:t>
            </a:r>
            <a:r>
              <a:rPr sz="2400" spc="122" dirty="0">
                <a:solidFill>
                  <a:srgbClr val="363638"/>
                </a:solidFill>
                <a:latin typeface="Times New Roman"/>
                <a:cs typeface="Times New Roman"/>
              </a:rPr>
              <a:t>ukkan</a:t>
            </a:r>
            <a:endParaRPr sz="2400">
              <a:latin typeface="Times New Roman"/>
              <a:cs typeface="Times New Roman"/>
            </a:endParaRPr>
          </a:p>
          <a:p>
            <a:pPr marL="12700" marR="0">
              <a:lnSpc>
                <a:spcPct val="95825"/>
              </a:lnSpc>
              <a:spcBef>
                <a:spcPts val="688"/>
              </a:spcBef>
            </a:pPr>
            <a:r>
              <a:rPr sz="2400" spc="121" dirty="0">
                <a:solidFill>
                  <a:srgbClr val="505052"/>
                </a:solidFill>
                <a:latin typeface="Times New Roman"/>
                <a:cs typeface="Times New Roman"/>
              </a:rPr>
              <a:t>Mas</a:t>
            </a:r>
            <a:r>
              <a:rPr sz="2400" spc="121" dirty="0">
                <a:solidFill>
                  <a:srgbClr val="363638"/>
                </a:solidFill>
                <a:latin typeface="Times New Roman"/>
                <a:cs typeface="Times New Roman"/>
              </a:rPr>
              <a:t>ukk</a:t>
            </a:r>
            <a:r>
              <a:rPr sz="2400" spc="121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121" dirty="0">
                <a:solidFill>
                  <a:srgbClr val="363638"/>
                </a:solidFill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65924" y="6045299"/>
            <a:ext cx="2334397" cy="330200"/>
          </a:xfrm>
          <a:prstGeom prst="rect">
            <a:avLst/>
          </a:prstGeom>
        </p:spPr>
        <p:txBody>
          <a:bodyPr wrap="square" lIns="0" tIns="16192" rIns="0" bIns="0" rtlCol="0">
            <a:noAutofit/>
          </a:bodyPr>
          <a:lstStyle/>
          <a:p>
            <a:pPr marL="12700">
              <a:lnSpc>
                <a:spcPts val="2550"/>
              </a:lnSpc>
            </a:pPr>
            <a:r>
              <a:rPr sz="2400" spc="76" dirty="0">
                <a:solidFill>
                  <a:srgbClr val="363638"/>
                </a:solidFill>
                <a:latin typeface="Times New Roman"/>
                <a:cs typeface="Times New Roman"/>
              </a:rPr>
              <a:t>B</a:t>
            </a:r>
            <a:r>
              <a:rPr sz="2400" spc="76" dirty="0">
                <a:solidFill>
                  <a:srgbClr val="505052"/>
                </a:solidFill>
                <a:latin typeface="Times New Roman"/>
                <a:cs typeface="Times New Roman"/>
              </a:rPr>
              <a:t>ag</a:t>
            </a:r>
            <a:r>
              <a:rPr sz="2400" spc="76" dirty="0">
                <a:solidFill>
                  <a:srgbClr val="363638"/>
                </a:solidFill>
                <a:latin typeface="Times New Roman"/>
                <a:cs typeface="Times New Roman"/>
              </a:rPr>
              <a:t>i</a:t>
            </a:r>
            <a:r>
              <a:rPr sz="2400" spc="76" dirty="0">
                <a:solidFill>
                  <a:srgbClr val="505052"/>
                </a:solidFill>
                <a:latin typeface="Times New Roman"/>
                <a:cs typeface="Times New Roman"/>
              </a:rPr>
              <a:t>a</a:t>
            </a:r>
            <a:r>
              <a:rPr sz="2400" spc="76" dirty="0">
                <a:solidFill>
                  <a:srgbClr val="363638"/>
                </a:solidFill>
                <a:latin typeface="Times New Roman"/>
                <a:cs typeface="Times New Roman"/>
              </a:rPr>
              <a:t>n D</a:t>
            </a:r>
            <a:r>
              <a:rPr sz="2400" spc="76" dirty="0">
                <a:solidFill>
                  <a:srgbClr val="505052"/>
                </a:solidFill>
                <a:latin typeface="Times New Roman"/>
                <a:cs typeface="Times New Roman"/>
              </a:rPr>
              <a:t>es</a:t>
            </a:r>
            <a:r>
              <a:rPr sz="2400" spc="76" dirty="0">
                <a:solidFill>
                  <a:srgbClr val="363638"/>
                </a:solidFill>
                <a:latin typeface="Times New Roman"/>
                <a:cs typeface="Times New Roman"/>
              </a:rPr>
              <a:t>krip</a:t>
            </a:r>
            <a:r>
              <a:rPr sz="2400" spc="76" dirty="0">
                <a:solidFill>
                  <a:srgbClr val="505052"/>
                </a:solidFill>
                <a:latin typeface="Times New Roman"/>
                <a:cs typeface="Times New Roman"/>
              </a:rPr>
              <a:t>s</a:t>
            </a:r>
            <a:r>
              <a:rPr sz="2400" spc="76" dirty="0">
                <a:solidFill>
                  <a:srgbClr val="363638"/>
                </a:solidFill>
                <a:latin typeface="Times New Roman"/>
                <a:cs typeface="Times New Roman"/>
              </a:rPr>
              <a:t>i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7164" y="6206665"/>
            <a:ext cx="2837620" cy="819403"/>
          </a:xfrm>
          <a:prstGeom prst="rect">
            <a:avLst/>
          </a:prstGeom>
        </p:spPr>
        <p:txBody>
          <a:bodyPr wrap="square" lIns="0" tIns="18129" rIns="0" bIns="0" rtlCol="0">
            <a:noAutofit/>
          </a:bodyPr>
          <a:lstStyle/>
          <a:p>
            <a:pPr marL="18796">
              <a:lnSpc>
                <a:spcPts val="2855"/>
              </a:lnSpc>
            </a:pPr>
            <a:r>
              <a:rPr sz="2400" spc="136" dirty="0">
                <a:solidFill>
                  <a:srgbClr val="363638"/>
                </a:solidFill>
                <a:latin typeface="Times New Roman"/>
                <a:cs typeface="Times New Roman"/>
              </a:rPr>
              <a:t>Hitun</a:t>
            </a:r>
            <a:r>
              <a:rPr sz="2400" spc="136" dirty="0">
                <a:solidFill>
                  <a:srgbClr val="505052"/>
                </a:solidFill>
                <a:latin typeface="Times New Roman"/>
                <a:cs typeface="Times New Roman"/>
              </a:rPr>
              <a:t>g Vo</a:t>
            </a:r>
            <a:r>
              <a:rPr sz="2400" spc="136" dirty="0">
                <a:solidFill>
                  <a:srgbClr val="363638"/>
                </a:solidFill>
                <a:latin typeface="Times New Roman"/>
                <a:cs typeface="Times New Roman"/>
              </a:rPr>
              <a:t>lum</a:t>
            </a:r>
            <a:r>
              <a:rPr sz="2400" spc="136" dirty="0">
                <a:solidFill>
                  <a:srgbClr val="505052"/>
                </a:solidFill>
                <a:latin typeface="Times New Roman"/>
                <a:cs typeface="Times New Roman"/>
              </a:rPr>
              <a:t>e, </a:t>
            </a:r>
            <a:r>
              <a:rPr sz="2700" b="1" spc="136" dirty="0">
                <a:solidFill>
                  <a:srgbClr val="363638"/>
                </a:solidFill>
                <a:latin typeface="Times New Roman"/>
                <a:cs typeface="Times New Roman"/>
              </a:rPr>
              <a:t>V</a:t>
            </a:r>
            <a:r>
              <a:rPr sz="1900" spc="253" dirty="0">
                <a:solidFill>
                  <a:srgbClr val="505052"/>
                </a:solidFill>
                <a:latin typeface="Arial"/>
                <a:cs typeface="Arial"/>
              </a:rPr>
              <a:t>=</a:t>
            </a:r>
            <a:endParaRPr sz="1900">
              <a:latin typeface="Arial"/>
              <a:cs typeface="Arial"/>
            </a:endParaRPr>
          </a:p>
          <a:p>
            <a:pPr marL="12700" marR="51435">
              <a:lnSpc>
                <a:spcPct val="95825"/>
              </a:lnSpc>
              <a:spcBef>
                <a:spcPts val="302"/>
              </a:spcBef>
            </a:pPr>
            <a:r>
              <a:rPr sz="2400" spc="40" dirty="0">
                <a:solidFill>
                  <a:srgbClr val="363638"/>
                </a:solidFill>
                <a:latin typeface="Times New Roman"/>
                <a:cs typeface="Times New Roman"/>
              </a:rPr>
              <a:t>Tu</a:t>
            </a:r>
            <a:r>
              <a:rPr sz="2400" spc="40" dirty="0">
                <a:solidFill>
                  <a:srgbClr val="262328"/>
                </a:solidFill>
                <a:latin typeface="Times New Roman"/>
                <a:cs typeface="Times New Roman"/>
              </a:rPr>
              <a:t>l</a:t>
            </a:r>
            <a:r>
              <a:rPr sz="2400" spc="40" dirty="0">
                <a:solidFill>
                  <a:srgbClr val="363638"/>
                </a:solidFill>
                <a:latin typeface="Times New Roman"/>
                <a:cs typeface="Times New Roman"/>
              </a:rPr>
              <a:t>i</a:t>
            </a:r>
            <a:r>
              <a:rPr sz="2400" spc="40" dirty="0">
                <a:solidFill>
                  <a:srgbClr val="505052"/>
                </a:solidFill>
                <a:latin typeface="Times New Roman"/>
                <a:cs typeface="Times New Roman"/>
              </a:rPr>
              <a:t>s </a:t>
            </a:r>
            <a:r>
              <a:rPr sz="2700" b="1" spc="40" dirty="0">
                <a:solidFill>
                  <a:srgbClr val="363638"/>
                </a:solidFill>
                <a:latin typeface="Times New Roman"/>
                <a:cs typeface="Times New Roman"/>
              </a:rPr>
              <a:t>V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4892" y="6227104"/>
            <a:ext cx="947509" cy="342900"/>
          </a:xfrm>
          <a:prstGeom prst="rect">
            <a:avLst/>
          </a:prstGeom>
        </p:spPr>
        <p:txBody>
          <a:bodyPr wrap="square" lIns="0" tIns="16827" rIns="0" bIns="0" rtlCol="0">
            <a:noAutofit/>
          </a:bodyPr>
          <a:lstStyle/>
          <a:p>
            <a:pPr marL="12700">
              <a:lnSpc>
                <a:spcPts val="2650"/>
              </a:lnSpc>
            </a:pPr>
            <a:r>
              <a:rPr sz="2400" spc="670" dirty="0">
                <a:solidFill>
                  <a:srgbClr val="505052"/>
                </a:solidFill>
                <a:latin typeface="Times New Roman"/>
                <a:cs typeface="Times New Roman"/>
              </a:rPr>
              <a:t>x</a:t>
            </a:r>
            <a:r>
              <a:rPr sz="2500" b="1" spc="670" dirty="0">
                <a:solidFill>
                  <a:srgbClr val="363638"/>
                </a:solidFill>
                <a:latin typeface="Times New Roman"/>
                <a:cs typeface="Times New Roman"/>
              </a:rPr>
              <a:t>r</a:t>
            </a:r>
            <a:r>
              <a:rPr sz="2400" spc="670" dirty="0">
                <a:solidFill>
                  <a:srgbClr val="505052"/>
                </a:solidFill>
                <a:latin typeface="Times New Roman"/>
                <a:cs typeface="Times New Roman"/>
              </a:rPr>
              <a:t>x</a:t>
            </a:r>
            <a:r>
              <a:rPr sz="2100" b="1" spc="670" dirty="0">
                <a:solidFill>
                  <a:srgbClr val="363638"/>
                </a:solidFill>
                <a:latin typeface="Times New Roman"/>
                <a:cs typeface="Times New Roman"/>
              </a:rPr>
              <a:t>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540500" y="6379678"/>
            <a:ext cx="118592" cy="152400"/>
          </a:xfrm>
          <a:prstGeom prst="rect">
            <a:avLst/>
          </a:prstGeom>
        </p:spPr>
        <p:txBody>
          <a:bodyPr wrap="square" lIns="0" tIns="7111" rIns="0" bIns="0" rtlCol="0">
            <a:noAutofit/>
          </a:bodyPr>
          <a:lstStyle/>
          <a:p>
            <a:pPr marL="12700">
              <a:lnSpc>
                <a:spcPts val="1120"/>
              </a:lnSpc>
            </a:pPr>
            <a:r>
              <a:rPr sz="1000" spc="26" dirty="0">
                <a:solidFill>
                  <a:srgbClr val="262328"/>
                </a:solidFill>
                <a:latin typeface="Arial"/>
                <a:cs typeface="Arial"/>
              </a:rPr>
              <a:t>?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B0FF0AC-2CB8-E1BD-B9D6-7ED9061F1F77}"/>
              </a:ext>
            </a:extLst>
          </p:cNvPr>
          <p:cNvSpPr/>
          <p:nvPr/>
        </p:nvSpPr>
        <p:spPr>
          <a:xfrm>
            <a:off x="6934200" y="3292955"/>
            <a:ext cx="907796" cy="330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37E44C07-6E96-7023-FAC3-9D5C0823611B}"/>
              </a:ext>
            </a:extLst>
          </p:cNvPr>
          <p:cNvSpPr/>
          <p:nvPr/>
        </p:nvSpPr>
        <p:spPr>
          <a:xfrm>
            <a:off x="7564773" y="4279900"/>
            <a:ext cx="512427" cy="330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45E951D-4348-7E3F-7B6F-FA8D89E99A9C}"/>
              </a:ext>
            </a:extLst>
          </p:cNvPr>
          <p:cNvSpPr/>
          <p:nvPr/>
        </p:nvSpPr>
        <p:spPr>
          <a:xfrm>
            <a:off x="6400800" y="6134100"/>
            <a:ext cx="512427" cy="330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381236" y="816557"/>
            <a:ext cx="1792992" cy="596900"/>
          </a:xfrm>
          <a:prstGeom prst="rect">
            <a:avLst/>
          </a:prstGeom>
        </p:spPr>
        <p:txBody>
          <a:bodyPr wrap="square" lIns="0" tIns="29845" rIns="0" bIns="0" rtlCol="0">
            <a:noAutofit/>
          </a:bodyPr>
          <a:lstStyle/>
          <a:p>
            <a:pPr marL="12700">
              <a:lnSpc>
                <a:spcPts val="4700"/>
              </a:lnSpc>
            </a:pPr>
            <a:r>
              <a:rPr sz="4500" b="1" spc="83" dirty="0">
                <a:solidFill>
                  <a:srgbClr val="545454"/>
                </a:solidFill>
                <a:latin typeface="Arial"/>
                <a:cs typeface="Arial"/>
              </a:rPr>
              <a:t>Aliran</a:t>
            </a:r>
            <a:endParaRPr sz="45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313668" y="816557"/>
            <a:ext cx="1956772" cy="596900"/>
          </a:xfrm>
          <a:prstGeom prst="rect">
            <a:avLst/>
          </a:prstGeom>
        </p:spPr>
        <p:txBody>
          <a:bodyPr wrap="square" lIns="0" tIns="29845" rIns="0" bIns="0" rtlCol="0">
            <a:noAutofit/>
          </a:bodyPr>
          <a:lstStyle/>
          <a:p>
            <a:pPr marL="12700">
              <a:lnSpc>
                <a:spcPts val="4700"/>
              </a:lnSpc>
            </a:pPr>
            <a:r>
              <a:rPr sz="4500" b="1" spc="-78" dirty="0">
                <a:solidFill>
                  <a:srgbClr val="545454"/>
                </a:solidFill>
                <a:latin typeface="Arial"/>
                <a:cs typeface="Arial"/>
              </a:rPr>
              <a:t>Proses</a:t>
            </a:r>
            <a:endParaRPr sz="45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93428" y="1432253"/>
            <a:ext cx="2457391" cy="596900"/>
          </a:xfrm>
          <a:prstGeom prst="rect">
            <a:avLst/>
          </a:prstGeom>
        </p:spPr>
        <p:txBody>
          <a:bodyPr wrap="square" lIns="0" tIns="29845" rIns="0" bIns="0" rtlCol="0">
            <a:noAutofit/>
          </a:bodyPr>
          <a:lstStyle/>
          <a:p>
            <a:pPr marL="12700">
              <a:lnSpc>
                <a:spcPts val="4700"/>
              </a:lnSpc>
            </a:pPr>
            <a:r>
              <a:rPr sz="4500" b="1" spc="122" dirty="0">
                <a:solidFill>
                  <a:srgbClr val="545454"/>
                </a:solidFill>
                <a:latin typeface="Arial"/>
                <a:cs typeface="Arial"/>
              </a:rPr>
              <a:t>Struktur</a:t>
            </a:r>
            <a:endParaRPr sz="45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929364" y="1432253"/>
            <a:ext cx="2901843" cy="596900"/>
          </a:xfrm>
          <a:prstGeom prst="rect">
            <a:avLst/>
          </a:prstGeom>
        </p:spPr>
        <p:txBody>
          <a:bodyPr wrap="square" lIns="0" tIns="29845" rIns="0" bIns="0" rtlCol="0">
            <a:noAutofit/>
          </a:bodyPr>
          <a:lstStyle/>
          <a:p>
            <a:pPr marL="12700">
              <a:lnSpc>
                <a:spcPts val="4700"/>
              </a:lnSpc>
            </a:pPr>
            <a:r>
              <a:rPr sz="4500" b="1" spc="108" dirty="0">
                <a:solidFill>
                  <a:srgbClr val="545454"/>
                </a:solidFill>
                <a:latin typeface="Arial"/>
                <a:cs typeface="Arial"/>
              </a:rPr>
              <a:t>Algoritma</a:t>
            </a:r>
            <a:endParaRPr sz="4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03740" y="2427834"/>
            <a:ext cx="254876" cy="508000"/>
          </a:xfrm>
          <a:prstGeom prst="rect">
            <a:avLst/>
          </a:prstGeom>
        </p:spPr>
        <p:txBody>
          <a:bodyPr wrap="square" lIns="0" tIns="25304" rIns="0" bIns="0" rtlCol="0">
            <a:noAutofit/>
          </a:bodyPr>
          <a:lstStyle/>
          <a:p>
            <a:pPr marL="12700">
              <a:lnSpc>
                <a:spcPts val="3985"/>
              </a:lnSpc>
            </a:pPr>
            <a:r>
              <a:rPr sz="3800" dirty="0">
                <a:solidFill>
                  <a:srgbClr val="545454"/>
                </a:solidFill>
                <a:latin typeface="Arial"/>
                <a:cs typeface="Arial"/>
              </a:rPr>
              <a:t>•</a:t>
            </a:r>
            <a:endParaRPr sz="3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78644" y="2427834"/>
            <a:ext cx="2525558" cy="508000"/>
          </a:xfrm>
          <a:prstGeom prst="rect">
            <a:avLst/>
          </a:prstGeom>
        </p:spPr>
        <p:txBody>
          <a:bodyPr wrap="square" lIns="0" tIns="25304" rIns="0" bIns="0" rtlCol="0">
            <a:noAutofit/>
          </a:bodyPr>
          <a:lstStyle/>
          <a:p>
            <a:pPr marL="12700">
              <a:lnSpc>
                <a:spcPts val="3985"/>
              </a:lnSpc>
            </a:pPr>
            <a:r>
              <a:rPr sz="3800" spc="341" dirty="0">
                <a:solidFill>
                  <a:srgbClr val="545454"/>
                </a:solidFill>
                <a:latin typeface="Arial"/>
                <a:cs typeface="Arial"/>
              </a:rPr>
              <a:t>Algoritma</a:t>
            </a:r>
            <a:endParaRPr sz="3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587732" y="2427834"/>
            <a:ext cx="2634257" cy="508000"/>
          </a:xfrm>
          <a:prstGeom prst="rect">
            <a:avLst/>
          </a:prstGeom>
        </p:spPr>
        <p:txBody>
          <a:bodyPr wrap="square" lIns="0" tIns="25304" rIns="0" bIns="0" rtlCol="0">
            <a:noAutofit/>
          </a:bodyPr>
          <a:lstStyle/>
          <a:p>
            <a:pPr marL="12700">
              <a:lnSpc>
                <a:spcPts val="3985"/>
              </a:lnSpc>
            </a:pPr>
            <a:r>
              <a:rPr sz="3800" spc="202" dirty="0">
                <a:solidFill>
                  <a:srgbClr val="545454"/>
                </a:solidFill>
                <a:latin typeface="Arial"/>
                <a:cs typeface="Arial"/>
              </a:rPr>
              <a:t>sekuensial</a:t>
            </a:r>
            <a:endParaRPr sz="3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75595" y="3046249"/>
            <a:ext cx="330253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236" dirty="0">
                <a:solidFill>
                  <a:srgbClr val="545454"/>
                </a:solidFill>
                <a:latin typeface="Arial"/>
                <a:cs typeface="Arial"/>
              </a:rPr>
              <a:t>merupakan barisan</a:t>
            </a:r>
            <a:endParaRPr sz="2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358875" y="3046249"/>
            <a:ext cx="196141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92" dirty="0">
                <a:solidFill>
                  <a:srgbClr val="545454"/>
                </a:solidFill>
                <a:latin typeface="Arial"/>
                <a:cs typeface="Arial"/>
              </a:rPr>
              <a:t>proses  atau</a:t>
            </a:r>
            <a:endParaRPr sz="2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54259" y="3378481"/>
            <a:ext cx="5747202" cy="1013459"/>
          </a:xfrm>
          <a:prstGeom prst="rect">
            <a:avLst/>
          </a:prstGeom>
        </p:spPr>
        <p:txBody>
          <a:bodyPr wrap="square" lIns="0" tIns="18034" rIns="0" bIns="0" rtlCol="0">
            <a:noAutofit/>
          </a:bodyPr>
          <a:lstStyle/>
          <a:p>
            <a:pPr marL="12700" indent="21336">
              <a:lnSpc>
                <a:spcPts val="2640"/>
              </a:lnSpc>
            </a:pPr>
            <a:r>
              <a:rPr sz="2500" spc="-124" dirty="0">
                <a:solidFill>
                  <a:srgbClr val="545454"/>
                </a:solidFill>
                <a:latin typeface="Arial"/>
                <a:cs typeface="Arial"/>
              </a:rPr>
              <a:t>l</a:t>
            </a:r>
            <a:r>
              <a:rPr sz="2500" spc="214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334" dirty="0">
                <a:solidFill>
                  <a:srgbClr val="545454"/>
                </a:solidFill>
                <a:latin typeface="Arial"/>
                <a:cs typeface="Arial"/>
              </a:rPr>
              <a:t>n</a:t>
            </a:r>
            <a:r>
              <a:rPr sz="2500" spc="456" dirty="0">
                <a:solidFill>
                  <a:srgbClr val="545454"/>
                </a:solidFill>
                <a:latin typeface="Arial"/>
                <a:cs typeface="Arial"/>
              </a:rPr>
              <a:t>g</a:t>
            </a:r>
            <a:r>
              <a:rPr sz="2500" spc="404" dirty="0">
                <a:solidFill>
                  <a:srgbClr val="545454"/>
                </a:solidFill>
                <a:latin typeface="Arial"/>
                <a:cs typeface="Arial"/>
              </a:rPr>
              <a:t>k</a:t>
            </a:r>
            <a:r>
              <a:rPr sz="2500" spc="121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334" dirty="0">
                <a:solidFill>
                  <a:srgbClr val="545454"/>
                </a:solidFill>
                <a:latin typeface="Arial"/>
                <a:cs typeface="Arial"/>
              </a:rPr>
              <a:t>h</a:t>
            </a:r>
            <a:r>
              <a:rPr sz="2500" spc="248" dirty="0">
                <a:solidFill>
                  <a:srgbClr val="545454"/>
                </a:solidFill>
                <a:latin typeface="Arial"/>
                <a:cs typeface="Arial"/>
              </a:rPr>
              <a:t>-</a:t>
            </a:r>
            <a:r>
              <a:rPr sz="2500" spc="69" dirty="0">
                <a:solidFill>
                  <a:srgbClr val="545454"/>
                </a:solidFill>
                <a:latin typeface="Arial"/>
                <a:cs typeface="Arial"/>
              </a:rPr>
              <a:t>l</a:t>
            </a:r>
            <a:r>
              <a:rPr sz="2500" spc="242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334" dirty="0">
                <a:solidFill>
                  <a:srgbClr val="545454"/>
                </a:solidFill>
                <a:latin typeface="Arial"/>
                <a:cs typeface="Arial"/>
              </a:rPr>
              <a:t>n</a:t>
            </a:r>
            <a:r>
              <a:rPr sz="2500" spc="456" dirty="0">
                <a:solidFill>
                  <a:srgbClr val="545454"/>
                </a:solidFill>
                <a:latin typeface="Arial"/>
                <a:cs typeface="Arial"/>
              </a:rPr>
              <a:t>g</a:t>
            </a:r>
            <a:r>
              <a:rPr sz="2500" spc="404" dirty="0">
                <a:solidFill>
                  <a:srgbClr val="545454"/>
                </a:solidFill>
                <a:latin typeface="Arial"/>
                <a:cs typeface="Arial"/>
              </a:rPr>
              <a:t>k</a:t>
            </a:r>
            <a:r>
              <a:rPr sz="2500" spc="121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110" dirty="0">
                <a:solidFill>
                  <a:srgbClr val="545454"/>
                </a:solidFill>
                <a:latin typeface="Arial"/>
                <a:cs typeface="Arial"/>
              </a:rPr>
              <a:t>h</a:t>
            </a:r>
            <a:r>
              <a:rPr sz="2500" spc="229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227" dirty="0">
                <a:solidFill>
                  <a:srgbClr val="545454"/>
                </a:solidFill>
                <a:latin typeface="Arial"/>
                <a:cs typeface="Arial"/>
              </a:rPr>
              <a:t>y</a:t>
            </a:r>
            <a:r>
              <a:rPr sz="2500" spc="236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248" dirty="0">
                <a:solidFill>
                  <a:srgbClr val="545454"/>
                </a:solidFill>
                <a:latin typeface="Arial"/>
                <a:cs typeface="Arial"/>
              </a:rPr>
              <a:t>n</a:t>
            </a:r>
            <a:r>
              <a:rPr sz="2500" spc="207" dirty="0">
                <a:solidFill>
                  <a:srgbClr val="545454"/>
                </a:solidFill>
                <a:latin typeface="Arial"/>
                <a:cs typeface="Arial"/>
              </a:rPr>
              <a:t>g</a:t>
            </a:r>
            <a:r>
              <a:rPr sz="2500" spc="403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265" dirty="0">
                <a:solidFill>
                  <a:srgbClr val="545454"/>
                </a:solidFill>
                <a:latin typeface="Arial"/>
                <a:cs typeface="Arial"/>
              </a:rPr>
              <a:t>d</a:t>
            </a:r>
            <a:r>
              <a:rPr sz="2500" spc="213" dirty="0">
                <a:solidFill>
                  <a:srgbClr val="545454"/>
                </a:solidFill>
                <a:latin typeface="Arial"/>
                <a:cs typeface="Arial"/>
              </a:rPr>
              <a:t>i</a:t>
            </a:r>
            <a:r>
              <a:rPr sz="2500" spc="91" dirty="0">
                <a:solidFill>
                  <a:srgbClr val="545454"/>
                </a:solidFill>
                <a:latin typeface="Arial"/>
                <a:cs typeface="Arial"/>
              </a:rPr>
              <a:t>l</a:t>
            </a:r>
            <a:r>
              <a:rPr sz="2500" spc="214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479" dirty="0">
                <a:solidFill>
                  <a:srgbClr val="545454"/>
                </a:solidFill>
                <a:latin typeface="Arial"/>
                <a:cs typeface="Arial"/>
              </a:rPr>
              <a:t>k</a:t>
            </a:r>
            <a:r>
              <a:rPr sz="2500" spc="265" dirty="0">
                <a:solidFill>
                  <a:srgbClr val="545454"/>
                </a:solidFill>
                <a:latin typeface="Arial"/>
                <a:cs typeface="Arial"/>
              </a:rPr>
              <a:t>u</a:t>
            </a:r>
            <a:r>
              <a:rPr sz="2500" spc="404" dirty="0">
                <a:solidFill>
                  <a:srgbClr val="545454"/>
                </a:solidFill>
                <a:latin typeface="Arial"/>
                <a:cs typeface="Arial"/>
              </a:rPr>
              <a:t>k</a:t>
            </a:r>
            <a:r>
              <a:rPr sz="2500" spc="121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138" dirty="0">
                <a:solidFill>
                  <a:srgbClr val="545454"/>
                </a:solidFill>
                <a:latin typeface="Arial"/>
                <a:cs typeface="Arial"/>
              </a:rPr>
              <a:t>n</a:t>
            </a:r>
            <a:r>
              <a:rPr sz="2500" spc="68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126" dirty="0">
                <a:solidFill>
                  <a:srgbClr val="545454"/>
                </a:solidFill>
                <a:latin typeface="Arial"/>
                <a:cs typeface="Arial"/>
              </a:rPr>
              <a:t>s</a:t>
            </a:r>
            <a:r>
              <a:rPr sz="2500" spc="143" dirty="0">
                <a:solidFill>
                  <a:srgbClr val="545454"/>
                </a:solidFill>
                <a:latin typeface="Arial"/>
                <a:cs typeface="Arial"/>
              </a:rPr>
              <a:t>e</a:t>
            </a:r>
            <a:r>
              <a:rPr sz="2500" spc="126" dirty="0">
                <a:solidFill>
                  <a:srgbClr val="545454"/>
                </a:solidFill>
                <a:latin typeface="Arial"/>
                <a:cs typeface="Arial"/>
              </a:rPr>
              <a:t>c</a:t>
            </a:r>
            <a:r>
              <a:rPr sz="2500" spc="143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92" dirty="0">
                <a:solidFill>
                  <a:srgbClr val="545454"/>
                </a:solidFill>
                <a:latin typeface="Arial"/>
                <a:cs typeface="Arial"/>
              </a:rPr>
              <a:t>r</a:t>
            </a:r>
            <a:r>
              <a:rPr sz="2500" spc="110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49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145" dirty="0">
                <a:solidFill>
                  <a:srgbClr val="545454"/>
                </a:solidFill>
                <a:latin typeface="Arial"/>
                <a:cs typeface="Arial"/>
              </a:rPr>
              <a:t>b</a:t>
            </a:r>
            <a:r>
              <a:rPr sz="2500" spc="289" dirty="0">
                <a:solidFill>
                  <a:srgbClr val="545454"/>
                </a:solidFill>
                <a:latin typeface="Arial"/>
                <a:cs typeface="Arial"/>
              </a:rPr>
              <a:t>e</a:t>
            </a:r>
            <a:r>
              <a:rPr sz="2500" spc="223" dirty="0">
                <a:solidFill>
                  <a:srgbClr val="545454"/>
                </a:solidFill>
                <a:latin typeface="Arial"/>
                <a:cs typeface="Arial"/>
              </a:rPr>
              <a:t>r</a:t>
            </a:r>
            <a:r>
              <a:rPr sz="2500" spc="312" dirty="0">
                <a:solidFill>
                  <a:srgbClr val="545454"/>
                </a:solidFill>
                <a:latin typeface="Arial"/>
                <a:cs typeface="Arial"/>
              </a:rPr>
              <a:t>u</a:t>
            </a:r>
            <a:r>
              <a:rPr sz="2500" spc="289" dirty="0">
                <a:solidFill>
                  <a:srgbClr val="545454"/>
                </a:solidFill>
                <a:latin typeface="Arial"/>
                <a:cs typeface="Arial"/>
              </a:rPr>
              <a:t>n</a:t>
            </a:r>
            <a:r>
              <a:rPr sz="2500" spc="552" dirty="0">
                <a:solidFill>
                  <a:srgbClr val="545454"/>
                </a:solidFill>
                <a:latin typeface="Arial"/>
                <a:cs typeface="Arial"/>
              </a:rPr>
              <a:t>t</a:t>
            </a:r>
            <a:r>
              <a:rPr sz="2500" spc="312" dirty="0">
                <a:solidFill>
                  <a:srgbClr val="545454"/>
                </a:solidFill>
                <a:latin typeface="Arial"/>
                <a:cs typeface="Arial"/>
              </a:rPr>
              <a:t>u</a:t>
            </a:r>
            <a:r>
              <a:rPr sz="2500" spc="110" dirty="0">
                <a:solidFill>
                  <a:srgbClr val="545454"/>
                </a:solidFill>
                <a:latin typeface="Arial"/>
                <a:cs typeface="Arial"/>
              </a:rPr>
              <a:t>n</a:t>
            </a:r>
            <a:r>
              <a:rPr sz="2500" spc="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-29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214" dirty="0">
                <a:solidFill>
                  <a:srgbClr val="545454"/>
                </a:solidFill>
                <a:latin typeface="Arial"/>
                <a:cs typeface="Arial"/>
              </a:rPr>
              <a:t>da</a:t>
            </a:r>
            <a:r>
              <a:rPr sz="2500" spc="293" dirty="0">
                <a:solidFill>
                  <a:srgbClr val="545454"/>
                </a:solidFill>
                <a:latin typeface="Arial"/>
                <a:cs typeface="Arial"/>
              </a:rPr>
              <a:t>r</a:t>
            </a:r>
            <a:r>
              <a:rPr sz="2500" spc="-83" dirty="0">
                <a:solidFill>
                  <a:srgbClr val="545454"/>
                </a:solidFill>
                <a:latin typeface="Arial"/>
                <a:cs typeface="Arial"/>
              </a:rPr>
              <a:t>i</a:t>
            </a:r>
            <a:r>
              <a:rPr sz="2500" spc="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-34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-72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688" dirty="0">
                <a:solidFill>
                  <a:srgbClr val="545454"/>
                </a:solidFill>
                <a:latin typeface="Arial"/>
                <a:cs typeface="Arial"/>
              </a:rPr>
              <a:t>w</a:t>
            </a:r>
            <a:r>
              <a:rPr sz="2500" spc="98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-61" dirty="0">
                <a:solidFill>
                  <a:srgbClr val="545454"/>
                </a:solidFill>
                <a:latin typeface="Arial"/>
                <a:cs typeface="Arial"/>
              </a:rPr>
              <a:t>l</a:t>
            </a:r>
            <a:r>
              <a:rPr sz="2500" spc="3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19" dirty="0">
                <a:solidFill>
                  <a:srgbClr val="545454"/>
                </a:solidFill>
                <a:latin typeface="Arial"/>
                <a:cs typeface="Arial"/>
              </a:rPr>
              <a:t>s</a:t>
            </a:r>
            <a:r>
              <a:rPr sz="2500" spc="145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652" dirty="0">
                <a:solidFill>
                  <a:srgbClr val="545454"/>
                </a:solidFill>
                <a:latin typeface="Arial"/>
                <a:cs typeface="Arial"/>
              </a:rPr>
              <a:t>m</a:t>
            </a:r>
            <a:r>
              <a:rPr sz="2500" spc="409" dirty="0">
                <a:solidFill>
                  <a:srgbClr val="545454"/>
                </a:solidFill>
                <a:latin typeface="Arial"/>
                <a:cs typeface="Arial"/>
              </a:rPr>
              <a:t>p</a:t>
            </a:r>
            <a:r>
              <a:rPr sz="2500" spc="145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-16" dirty="0">
                <a:solidFill>
                  <a:srgbClr val="545454"/>
                </a:solidFill>
                <a:latin typeface="Arial"/>
                <a:cs typeface="Arial"/>
              </a:rPr>
              <a:t>i</a:t>
            </a:r>
            <a:r>
              <a:rPr sz="2500" spc="-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2500" spc="47" dirty="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sz="2500" spc="454" dirty="0">
                <a:solidFill>
                  <a:srgbClr val="545454"/>
                </a:solidFill>
                <a:latin typeface="Arial"/>
                <a:cs typeface="Arial"/>
              </a:rPr>
              <a:t>k</a:t>
            </a:r>
            <a:r>
              <a:rPr sz="2500" spc="265" dirty="0">
                <a:solidFill>
                  <a:srgbClr val="545454"/>
                </a:solidFill>
                <a:latin typeface="Arial"/>
                <a:cs typeface="Arial"/>
              </a:rPr>
              <a:t>h</a:t>
            </a:r>
            <a:r>
              <a:rPr sz="2500" spc="213" dirty="0">
                <a:solidFill>
                  <a:srgbClr val="545454"/>
                </a:solidFill>
                <a:latin typeface="Arial"/>
                <a:cs typeface="Arial"/>
              </a:rPr>
              <a:t>i</a:t>
            </a:r>
            <a:r>
              <a:rPr sz="2500" spc="107" dirty="0">
                <a:solidFill>
                  <a:srgbClr val="545454"/>
                </a:solidFill>
                <a:latin typeface="Arial"/>
                <a:cs typeface="Arial"/>
              </a:rPr>
              <a:t>r</a:t>
            </a:r>
            <a:endParaRPr sz="2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85451" y="4470387"/>
            <a:ext cx="233648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dirty="0">
                <a:solidFill>
                  <a:srgbClr val="545454"/>
                </a:solidFill>
                <a:latin typeface="Arial"/>
                <a:cs typeface="Arial"/>
              </a:rPr>
              <a:t>•</a:t>
            </a:r>
            <a:endParaRPr sz="3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57307" y="4470387"/>
            <a:ext cx="1999568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345" dirty="0">
                <a:solidFill>
                  <a:srgbClr val="545454"/>
                </a:solidFill>
                <a:latin typeface="Arial"/>
                <a:cs typeface="Arial"/>
              </a:rPr>
              <a:t>Struktur</a:t>
            </a:r>
            <a:endParaRPr sz="3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45187" y="4470387"/>
            <a:ext cx="1692057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298" dirty="0">
                <a:solidFill>
                  <a:srgbClr val="545454"/>
                </a:solidFill>
                <a:latin typeface="Arial"/>
                <a:cs typeface="Arial"/>
              </a:rPr>
              <a:t>kontrol</a:t>
            </a:r>
            <a:endParaRPr sz="3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78643" y="4884915"/>
            <a:ext cx="3125995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313" dirty="0">
                <a:solidFill>
                  <a:srgbClr val="545454"/>
                </a:solidFill>
                <a:latin typeface="Arial"/>
                <a:cs typeface="Arial"/>
              </a:rPr>
              <a:t>percabangan</a:t>
            </a:r>
            <a:endParaRPr sz="3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99979" y="5420641"/>
            <a:ext cx="5159400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269" dirty="0">
                <a:solidFill>
                  <a:srgbClr val="545454"/>
                </a:solidFill>
                <a:latin typeface="Arial"/>
                <a:cs typeface="Arial"/>
              </a:rPr>
              <a:t>merupakan struktur algoritma</a:t>
            </a:r>
            <a:endParaRPr sz="2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63403" y="5762017"/>
            <a:ext cx="88210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237" dirty="0">
                <a:solidFill>
                  <a:srgbClr val="545454"/>
                </a:solidFill>
                <a:latin typeface="Arial"/>
                <a:cs typeface="Arial"/>
              </a:rPr>
              <a:t>yang</a:t>
            </a:r>
            <a:endParaRPr sz="2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26571" y="5762017"/>
            <a:ext cx="4385983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191" dirty="0">
                <a:solidFill>
                  <a:srgbClr val="545454"/>
                </a:solidFill>
                <a:latin typeface="Arial"/>
                <a:cs typeface="Arial"/>
              </a:rPr>
              <a:t>melibatkan  adanya syarat</a:t>
            </a:r>
            <a:endParaRPr sz="2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75595" y="6106441"/>
            <a:ext cx="4780813" cy="684276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256" dirty="0">
                <a:solidFill>
                  <a:srgbClr val="545454"/>
                </a:solidFill>
                <a:latin typeface="Arial"/>
                <a:cs typeface="Arial"/>
              </a:rPr>
              <a:t>tertentu  untuk melanjutkan</a:t>
            </a:r>
            <a:endParaRPr sz="2500">
              <a:latin typeface="Arial"/>
              <a:cs typeface="Arial"/>
            </a:endParaRPr>
          </a:p>
          <a:p>
            <a:pPr marL="37083" marR="47625">
              <a:lnSpc>
                <a:spcPts val="2690"/>
              </a:lnSpc>
              <a:spcBef>
                <a:spcPts val="1"/>
              </a:spcBef>
            </a:pPr>
            <a:r>
              <a:rPr sz="2500" spc="162" dirty="0">
                <a:solidFill>
                  <a:srgbClr val="545454"/>
                </a:solidFill>
                <a:latin typeface="Arial"/>
                <a:cs typeface="Arial"/>
              </a:rPr>
              <a:t>proses  berikutnya</a:t>
            </a:r>
            <a:endParaRPr sz="2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837155" y="6106441"/>
            <a:ext cx="431634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91" dirty="0">
                <a:solidFill>
                  <a:srgbClr val="545454"/>
                </a:solidFill>
                <a:latin typeface="Arial"/>
                <a:cs typeface="Arial"/>
              </a:rPr>
              <a:t>ke</a:t>
            </a:r>
            <a:endParaRPr sz="2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85451" y="6893547"/>
            <a:ext cx="233648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dirty="0">
                <a:solidFill>
                  <a:srgbClr val="545454"/>
                </a:solidFill>
                <a:latin typeface="Arial"/>
                <a:cs typeface="Arial"/>
              </a:rPr>
              <a:t>•</a:t>
            </a:r>
            <a:endParaRPr sz="3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54259" y="6893547"/>
            <a:ext cx="2004184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351" dirty="0">
                <a:solidFill>
                  <a:srgbClr val="545454"/>
                </a:solidFill>
                <a:latin typeface="Arial"/>
                <a:cs typeface="Arial"/>
              </a:rPr>
              <a:t>Struktur</a:t>
            </a:r>
            <a:endParaRPr sz="3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51283" y="6893547"/>
            <a:ext cx="1736703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265" dirty="0">
                <a:solidFill>
                  <a:srgbClr val="545454"/>
                </a:solidFill>
                <a:latin typeface="Arial"/>
                <a:cs typeface="Arial"/>
              </a:rPr>
              <a:t>Kontrol</a:t>
            </a:r>
            <a:endParaRPr sz="3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04467" y="6893547"/>
            <a:ext cx="2729755" cy="469900"/>
          </a:xfrm>
          <a:prstGeom prst="rect">
            <a:avLst/>
          </a:prstGeom>
        </p:spPr>
        <p:txBody>
          <a:bodyPr wrap="square" lIns="0" tIns="23368" rIns="0" bIns="0" rtlCol="0">
            <a:noAutofit/>
          </a:bodyPr>
          <a:lstStyle/>
          <a:p>
            <a:pPr marL="12700">
              <a:lnSpc>
                <a:spcPts val="3679"/>
              </a:lnSpc>
            </a:pPr>
            <a:r>
              <a:rPr sz="3500" spc="286" dirty="0">
                <a:solidFill>
                  <a:srgbClr val="545454"/>
                </a:solidFill>
                <a:latin typeface="Arial"/>
                <a:cs typeface="Arial"/>
              </a:rPr>
              <a:t>Perulangan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60355" y="7426225"/>
            <a:ext cx="4778247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189" dirty="0">
                <a:solidFill>
                  <a:srgbClr val="545454"/>
                </a:solidFill>
                <a:latin typeface="Arial"/>
                <a:cs typeface="Arial"/>
              </a:rPr>
              <a:t>Struktur  kontrol  perulangan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60355" y="7749313"/>
            <a:ext cx="1845589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269" dirty="0">
                <a:solidFill>
                  <a:srgbClr val="545454"/>
                </a:solidFill>
                <a:latin typeface="Arial"/>
                <a:cs typeface="Arial"/>
              </a:rPr>
              <a:t>digunakan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86691" y="7749313"/>
            <a:ext cx="3061741" cy="342900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196" dirty="0">
                <a:solidFill>
                  <a:srgbClr val="545454"/>
                </a:solidFill>
                <a:latin typeface="Arial"/>
                <a:cs typeface="Arial"/>
              </a:rPr>
              <a:t>ketika  melibatkan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54259" y="8069353"/>
            <a:ext cx="5883908" cy="669035"/>
          </a:xfrm>
          <a:prstGeom prst="rect">
            <a:avLst/>
          </a:prstGeom>
        </p:spPr>
        <p:txBody>
          <a:bodyPr wrap="square" lIns="0" tIns="16859" rIns="0" bIns="0" rtlCol="0">
            <a:noAutofit/>
          </a:bodyPr>
          <a:lstStyle/>
          <a:p>
            <a:pPr marL="12700">
              <a:lnSpc>
                <a:spcPts val="2655"/>
              </a:lnSpc>
            </a:pPr>
            <a:r>
              <a:rPr sz="2500" spc="202" dirty="0">
                <a:solidFill>
                  <a:srgbClr val="545454"/>
                </a:solidFill>
                <a:latin typeface="Arial"/>
                <a:cs typeface="Arial"/>
              </a:rPr>
              <a:t>suatu  perhitungan yang  berulang•</a:t>
            </a:r>
            <a:endParaRPr sz="2500">
              <a:latin typeface="Arial"/>
              <a:cs typeface="Arial"/>
            </a:endParaRPr>
          </a:p>
          <a:p>
            <a:pPr marL="30987" marR="54764">
              <a:lnSpc>
                <a:spcPts val="2570"/>
              </a:lnSpc>
            </a:pPr>
            <a:r>
              <a:rPr sz="2500" spc="204" dirty="0">
                <a:solidFill>
                  <a:srgbClr val="545454"/>
                </a:solidFill>
                <a:latin typeface="Arial"/>
                <a:cs typeface="Arial"/>
              </a:rPr>
              <a:t>ulang</a:t>
            </a:r>
            <a:endParaRPr sz="25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46779" y="8193434"/>
            <a:ext cx="1279708" cy="698499"/>
          </a:xfrm>
          <a:prstGeom prst="rect">
            <a:avLst/>
          </a:prstGeom>
        </p:spPr>
        <p:txBody>
          <a:bodyPr wrap="square" lIns="0" tIns="34925" rIns="0" bIns="0" rtlCol="0">
            <a:noAutofit/>
          </a:bodyPr>
          <a:lstStyle/>
          <a:p>
            <a:pPr marL="12700">
              <a:lnSpc>
                <a:spcPts val="5500"/>
              </a:lnSpc>
            </a:pPr>
            <a:r>
              <a:rPr sz="5300" i="1" spc="1073" dirty="0">
                <a:solidFill>
                  <a:srgbClr val="8597BA"/>
                </a:solidFill>
                <a:latin typeface="Times New Roman"/>
                <a:cs typeface="Times New Roman"/>
              </a:rPr>
              <a:t>[@</a:t>
            </a:r>
            <a:endParaRPr sz="53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C7E516-9F56-0026-B20A-D6A39EF50E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33" t="10000"/>
          <a:stretch>
            <a:fillRect/>
          </a:stretch>
        </p:blipFill>
        <p:spPr>
          <a:xfrm>
            <a:off x="1066800" y="647700"/>
            <a:ext cx="16764000" cy="925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29757"/>
      </p:ext>
    </p:extLst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DE06E-D0F7-4EBF-6D91-0109BDEB2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F8AA5-8B29-012C-7105-5A29E08A7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312375-8278-0912-39B5-8F080B55CA6A}"/>
              </a:ext>
            </a:extLst>
          </p:cNvPr>
          <p:cNvSpPr/>
          <p:nvPr/>
        </p:nvSpPr>
        <p:spPr>
          <a:xfrm>
            <a:off x="1676400" y="1866900"/>
            <a:ext cx="7315200" cy="990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grandir Wide Black" panose="00000A05000000000000" pitchFamily="50" charset="0"/>
              </a:rPr>
              <a:t>ALGORITMA SEKUENSIAL</a:t>
            </a:r>
            <a:endParaRPr lang="en-ID" sz="3200" dirty="0">
              <a:latin typeface="Agrandir Wide Black" panose="00000A05000000000000" pitchFamily="50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4A04E74-B663-8F31-4638-A33182F9116B}"/>
              </a:ext>
            </a:extLst>
          </p:cNvPr>
          <p:cNvSpPr/>
          <p:nvPr/>
        </p:nvSpPr>
        <p:spPr>
          <a:xfrm>
            <a:off x="1828800" y="3162300"/>
            <a:ext cx="14762747" cy="39624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Merupakan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barisan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proses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atau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Langkah-Langkah yang dilakukan secara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beruntun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dari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awal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sampai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Akhir</a:t>
            </a:r>
          </a:p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Setiap baris dikerjakan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satu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persatu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tanpa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ada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loncatan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atau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perulangan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dan dilakukan sekali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dalam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setiap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instruksi</a:t>
            </a:r>
            <a:endParaRPr lang="en-ID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andir" panose="00000500000000000000" pitchFamily="50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FAF916-6DD7-8A13-76D5-5D1C22AAC096}"/>
              </a:ext>
            </a:extLst>
          </p:cNvPr>
          <p:cNvSpPr/>
          <p:nvPr/>
        </p:nvSpPr>
        <p:spPr>
          <a:xfrm>
            <a:off x="408902" y="1181100"/>
            <a:ext cx="1263487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93292488"/>
      </p:ext>
    </p:extLst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2C59B-2EBC-9733-7D35-6DC0CEBAB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E51257-79DC-F411-BF56-A1D51A532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1A513F-E891-72DA-6547-B0852F7F8B29}"/>
              </a:ext>
            </a:extLst>
          </p:cNvPr>
          <p:cNvSpPr/>
          <p:nvPr/>
        </p:nvSpPr>
        <p:spPr>
          <a:xfrm>
            <a:off x="1676400" y="1638300"/>
            <a:ext cx="10820400" cy="1219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grandir Wide Black" panose="00000A05000000000000" pitchFamily="50" charset="0"/>
              </a:rPr>
              <a:t>STRUKTUR KONTROL PERCABANGAN</a:t>
            </a:r>
            <a:endParaRPr lang="en-ID" sz="3200" dirty="0">
              <a:latin typeface="Agrandir Wide Black" panose="00000A05000000000000" pitchFamily="50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F33477-02CB-56BE-CE46-CB7C8E264CFE}"/>
              </a:ext>
            </a:extLst>
          </p:cNvPr>
          <p:cNvSpPr/>
          <p:nvPr/>
        </p:nvSpPr>
        <p:spPr>
          <a:xfrm>
            <a:off x="1828800" y="3162300"/>
            <a:ext cx="14762747" cy="50292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Merupakan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struktur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algoritma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yang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melibatkan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adanya syarat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tertentu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untuk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melanjutkan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ke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proses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berikutnya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.</a:t>
            </a:r>
          </a:p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Contoh, Ujian Akhir Semester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akan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ditentukan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status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kelulusan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berdasarkan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nilai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rata-rata Absen, Tugas, UTS, dan UAS. Mahasiswa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dikatakan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Lulus jika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nilai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rata-rata diatas 65.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sehingga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kita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dapat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menambahkan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struktur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percabangan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616CD3-ADC2-C1CE-D312-EBBD1D096282}"/>
              </a:ext>
            </a:extLst>
          </p:cNvPr>
          <p:cNvSpPr/>
          <p:nvPr/>
        </p:nvSpPr>
        <p:spPr>
          <a:xfrm>
            <a:off x="408902" y="1181100"/>
            <a:ext cx="126348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81413655"/>
      </p:ext>
    </p:extLst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7693D-3A2A-16AA-531F-10A7A7A09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43D0E8-4772-1CA2-8468-83F6CAF9C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987AF9A-EDE7-A366-D1F0-99CB2BC0F0C8}"/>
              </a:ext>
            </a:extLst>
          </p:cNvPr>
          <p:cNvSpPr/>
          <p:nvPr/>
        </p:nvSpPr>
        <p:spPr>
          <a:xfrm>
            <a:off x="1676400" y="1638300"/>
            <a:ext cx="10820400" cy="1219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grandir Wide Black" panose="00000A05000000000000" pitchFamily="50" charset="0"/>
              </a:rPr>
              <a:t>STRUKTUR KONTROL PERULANGAN</a:t>
            </a:r>
            <a:endParaRPr lang="en-ID" sz="3200" dirty="0">
              <a:latin typeface="Agrandir Wide Black" panose="00000A05000000000000" pitchFamily="50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C27FDA-2885-94F4-19C6-6870B4C0A6B3}"/>
              </a:ext>
            </a:extLst>
          </p:cNvPr>
          <p:cNvSpPr/>
          <p:nvPr/>
        </p:nvSpPr>
        <p:spPr>
          <a:xfrm>
            <a:off x="1828800" y="3162300"/>
            <a:ext cx="14762747" cy="50292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Digunakan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ketika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melibatkan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suatu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perhitungan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yang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berulang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-ulang.</a:t>
            </a:r>
          </a:p>
          <a:p>
            <a:pPr marL="571500" indent="-5715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Contoh, Ujian Akhir Semester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akan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ditentukan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status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kelulusan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berdasarkan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nilai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rata-rata Absen, Tugas, UTS, dan UAS. Mahasiswa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dikatakan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Lulus jika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nilai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rata-rata diatas 65.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sehingga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kita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dapat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menambahkan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 struktur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percabangan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F6A898-781A-1078-5D1F-80CFCAE2EA6F}"/>
              </a:ext>
            </a:extLst>
          </p:cNvPr>
          <p:cNvSpPr/>
          <p:nvPr/>
        </p:nvSpPr>
        <p:spPr>
          <a:xfrm>
            <a:off x="408902" y="1181100"/>
            <a:ext cx="126348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74891573"/>
      </p:ext>
    </p:extLst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5D5061-C5CA-64F0-7EF8-FDD263EE8B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33" t="10000"/>
          <a:stretch>
            <a:fillRect/>
          </a:stretch>
        </p:blipFill>
        <p:spPr>
          <a:xfrm>
            <a:off x="6272" y="0"/>
            <a:ext cx="1828172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9942"/>
      </p:ext>
    </p:extLst>
  </p:cSld>
  <p:clrMapOvr>
    <a:masterClrMapping/>
  </p:clrMapOvr>
  <p:transition spd="slow"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307FA2-990D-B985-866C-ED7B52120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765" y="-35167"/>
            <a:ext cx="18561531" cy="10357335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411859-F194-A14A-6DB2-4C9FFF2442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5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16752"/>
      </p:ext>
    </p:extLst>
  </p:cSld>
  <p:clrMapOvr>
    <a:masterClrMapping/>
  </p:clrMapOvr>
  <p:transition spd="slow"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2AA5A8-A08A-8394-BD71-6931F0E27F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50"/>
          <a:stretch>
            <a:fillRect/>
          </a:stretch>
        </p:blipFill>
        <p:spPr>
          <a:xfrm>
            <a:off x="1600200" y="0"/>
            <a:ext cx="16687800" cy="10287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6C2EBC-1D98-AA62-C1B3-3CEC89440F74}"/>
              </a:ext>
            </a:extLst>
          </p:cNvPr>
          <p:cNvSpPr/>
          <p:nvPr/>
        </p:nvSpPr>
        <p:spPr>
          <a:xfrm>
            <a:off x="1143000" y="800100"/>
            <a:ext cx="3886200" cy="14478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grandir Wide Black" panose="00000A05000000000000" pitchFamily="50" charset="0"/>
              </a:rPr>
              <a:t>BAHASA NATURAL</a:t>
            </a:r>
            <a:endParaRPr lang="en-ID" sz="3600" dirty="0">
              <a:latin typeface="Agrandir Wide Black" panose="00000A05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780635"/>
      </p:ext>
    </p:extLst>
  </p:cSld>
  <p:clrMapOvr>
    <a:masterClrMapping/>
  </p:clrMapOvr>
  <p:transition spd="slow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379E50-D1BF-0C8F-A63F-DBF511EB0C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5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19902"/>
      </p:ext>
    </p:extLst>
  </p:cSld>
  <p:clrMapOvr>
    <a:masterClrMapping/>
  </p:clrMapOvr>
  <p:transition spd="slow"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7A214E-12A3-387C-3AC6-26B747515B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5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6698B6-8C66-8183-25B6-393DBB9775DD}"/>
              </a:ext>
            </a:extLst>
          </p:cNvPr>
          <p:cNvSpPr/>
          <p:nvPr/>
        </p:nvSpPr>
        <p:spPr>
          <a:xfrm>
            <a:off x="609600" y="419100"/>
            <a:ext cx="4800600" cy="14478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grandir Wide Black" panose="00000A05000000000000" pitchFamily="50" charset="0"/>
              </a:rPr>
              <a:t>BAHASA PSEUDOCODE</a:t>
            </a:r>
            <a:endParaRPr lang="en-ID" sz="3600" dirty="0">
              <a:latin typeface="Agrandir Wide Black" panose="00000A05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72190"/>
      </p:ext>
    </p:extLst>
  </p:cSld>
  <p:clrMapOvr>
    <a:masterClrMapping/>
  </p:clrMapOvr>
  <p:transition spd="slow">
    <p:comb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7F827-98ED-ED42-76CB-DCB68CEFF1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84" t="4075" b="703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29916"/>
      </p:ext>
    </p:extLst>
  </p:cSld>
  <p:clrMapOvr>
    <a:masterClrMapping/>
  </p:clrMapOvr>
  <p:transition spd="slow">
    <p:comb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63CD4D1-6EE8-C998-06EB-70836D48E8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33"/>
          <a:stretch>
            <a:fillRect/>
          </a:stretch>
        </p:blipFill>
        <p:spPr>
          <a:xfrm>
            <a:off x="4724400" y="0"/>
            <a:ext cx="13563600" cy="10287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D8EF6A-E869-E79B-702F-43C424406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39" y="800100"/>
            <a:ext cx="4519961" cy="28956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922991C-6B02-F3A3-6042-625ABC2B9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0"/>
            <a:ext cx="10067925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149628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BFD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378</Words>
  <Application>Microsoft Office PowerPoint</Application>
  <PresentationFormat>Custom</PresentationFormat>
  <Paragraphs>103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Agrandir</vt:lpstr>
      <vt:lpstr>Agrandir Grand Heavy</vt:lpstr>
      <vt:lpstr>Agrandir Wide Black</vt:lpstr>
      <vt:lpstr>Arial</vt:lpstr>
      <vt:lpstr>Courier New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DELL</dc:creator>
  <cp:lastModifiedBy>stikes an nasher</cp:lastModifiedBy>
  <cp:revision>7</cp:revision>
  <dcterms:modified xsi:type="dcterms:W3CDTF">2025-09-14T10:36:33Z</dcterms:modified>
</cp:coreProperties>
</file>